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58" r:id="rId4"/>
    <p:sldId id="263" r:id="rId5"/>
    <p:sldId id="264" r:id="rId6"/>
    <p:sldId id="267" r:id="rId7"/>
    <p:sldId id="270" r:id="rId8"/>
    <p:sldId id="272" r:id="rId9"/>
    <p:sldId id="274" r:id="rId10"/>
    <p:sldId id="276" r:id="rId11"/>
    <p:sldId id="277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2D47CA9-933F-4AFE-B5A3-5C0CAB9B15C2}" type="datetimeFigureOut">
              <a:rPr lang="cs-CZ" smtClean="0"/>
              <a:t>09.09.2020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CAF74F6-6C0D-4DC2-9A40-121221EF7F84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//upload.wikimedia.org/wikipedia/commons/8/89/VBlanik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//upload.wikimedia.org/wikipedia/commons/0/0e/Velehrad.JPG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c/c6/Hrad_a%C3%A9rienne.jp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331640" y="675724"/>
            <a:ext cx="6802915" cy="3833396"/>
          </a:xfrm>
        </p:spPr>
        <p:txBody>
          <a:bodyPr/>
          <a:lstStyle/>
          <a:p>
            <a:r>
              <a:rPr lang="cs-CZ" sz="6600" b="1" dirty="0">
                <a:solidFill>
                  <a:schemeClr val="accent1">
                    <a:lumMod val="50000"/>
                  </a:schemeClr>
                </a:solidFill>
              </a:rPr>
              <a:t>PAMÁTNÁ MÍSTA ČR</a:t>
            </a:r>
          </a:p>
        </p:txBody>
      </p:sp>
    </p:spTree>
    <p:extLst>
      <p:ext uri="{BB962C8B-B14F-4D97-AF65-F5344CB8AC3E}">
        <p14:creationId xmlns:p14="http://schemas.microsoft.com/office/powerpoint/2010/main" val="1975083683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11966" y="218171"/>
            <a:ext cx="4968552" cy="892414"/>
          </a:xfrm>
        </p:spPr>
        <p:txBody>
          <a:bodyPr/>
          <a:lstStyle/>
          <a:p>
            <a:r>
              <a:rPr lang="cs-CZ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Hora Říp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subTitle" idx="1"/>
          </p:nvPr>
        </p:nvSpPr>
        <p:spPr>
          <a:xfrm>
            <a:off x="5873825" y="764704"/>
            <a:ext cx="3009541" cy="1656184"/>
          </a:xfrm>
        </p:spPr>
        <p:txBody>
          <a:bodyPr>
            <a:normAutofit/>
          </a:bodyPr>
          <a:lstStyle/>
          <a:p>
            <a:r>
              <a:rPr lang="cs-CZ" b="1" dirty="0"/>
              <a:t>Vysoká 455,2 m </a:t>
            </a:r>
          </a:p>
          <a:p>
            <a:r>
              <a:rPr lang="cs-CZ" b="1" dirty="0"/>
              <a:t>Středočeský </a:t>
            </a:r>
            <a:r>
              <a:rPr lang="cs-CZ" b="1" dirty="0">
                <a:solidFill>
                  <a:schemeClr val="tx1"/>
                </a:solidFill>
              </a:rPr>
              <a:t>kraj</a:t>
            </a:r>
          </a:p>
          <a:p>
            <a:r>
              <a:rPr lang="cs-CZ" b="1" dirty="0">
                <a:solidFill>
                  <a:schemeClr val="tx1"/>
                </a:solidFill>
              </a:rPr>
              <a:t>(Roudnice </a:t>
            </a:r>
            <a:r>
              <a:rPr lang="cs-CZ" b="1" dirty="0" err="1">
                <a:solidFill>
                  <a:schemeClr val="tx1"/>
                </a:solidFill>
              </a:rPr>
              <a:t>n.Labem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165F4269-3E02-498F-AD2D-8D2077E21F25}"/>
              </a:ext>
            </a:extLst>
          </p:cNvPr>
          <p:cNvSpPr txBox="1">
            <a:spLocks/>
          </p:cNvSpPr>
          <p:nvPr/>
        </p:nvSpPr>
        <p:spPr>
          <a:xfrm>
            <a:off x="275860" y="4725144"/>
            <a:ext cx="4872204" cy="155145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cs-CZ" b="1" dirty="0">
                <a:solidFill>
                  <a:schemeClr val="tx1"/>
                </a:solidFill>
              </a:rPr>
              <a:t>Podle pověsti přivedl </a:t>
            </a:r>
            <a:br>
              <a:rPr lang="cs-CZ" b="1" dirty="0">
                <a:solidFill>
                  <a:schemeClr val="tx1"/>
                </a:solidFill>
              </a:rPr>
            </a:br>
            <a:r>
              <a:rPr lang="cs-CZ" b="1" dirty="0">
                <a:solidFill>
                  <a:schemeClr val="tx1"/>
                </a:solidFill>
              </a:rPr>
              <a:t>praotec Čech svůj lid na horu Říp.  </a:t>
            </a:r>
            <a:br>
              <a:rPr lang="cs-CZ" b="1" dirty="0">
                <a:solidFill>
                  <a:schemeClr val="tx1"/>
                </a:solidFill>
              </a:rPr>
            </a:br>
            <a:r>
              <a:rPr lang="cs-CZ" b="1" dirty="0">
                <a:solidFill>
                  <a:schemeClr val="tx1"/>
                </a:solidFill>
              </a:rPr>
              <a:t>Píše o něm Kosmas ve své kronice.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5EF57EB-6930-46C1-BAAD-C7A7B405F9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60" y="1916832"/>
            <a:ext cx="4085199" cy="253443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C37E235-070F-4B3F-9CF6-EFA240FB88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08" y="1265849"/>
            <a:ext cx="2557602" cy="1918202"/>
          </a:xfrm>
          <a:prstGeom prst="rect">
            <a:avLst/>
          </a:prstGeom>
        </p:spPr>
      </p:pic>
      <p:pic>
        <p:nvPicPr>
          <p:cNvPr id="12" name="Zástupný symbol pro obrázek 5">
            <a:extLst>
              <a:ext uri="{FF2B5EF4-FFF2-40B4-BE49-F238E27FC236}">
                <a16:creationId xmlns:a16="http://schemas.microsoft.com/office/drawing/2014/main" id="{0B08FCBE-0406-4DCF-AADD-3FA083CCB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5" r="17665"/>
          <a:stretch>
            <a:fillRect/>
          </a:stretch>
        </p:blipFill>
        <p:spPr>
          <a:xfrm>
            <a:off x="4831025" y="2576152"/>
            <a:ext cx="3960440" cy="396044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7049789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11966" y="218171"/>
            <a:ext cx="4968552" cy="892414"/>
          </a:xfrm>
        </p:spPr>
        <p:txBody>
          <a:bodyPr/>
          <a:lstStyle/>
          <a:p>
            <a:r>
              <a:rPr lang="cs-CZ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Hora Blaník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subTitle" idx="1"/>
          </p:nvPr>
        </p:nvSpPr>
        <p:spPr>
          <a:xfrm>
            <a:off x="5873825" y="764704"/>
            <a:ext cx="2738941" cy="1532452"/>
          </a:xfrm>
        </p:spPr>
        <p:txBody>
          <a:bodyPr>
            <a:normAutofit/>
          </a:bodyPr>
          <a:lstStyle/>
          <a:p>
            <a:r>
              <a:rPr lang="cs-CZ" b="1" dirty="0"/>
              <a:t>Vysoká 638 m </a:t>
            </a:r>
          </a:p>
          <a:p>
            <a:r>
              <a:rPr lang="cs-CZ" b="1" dirty="0"/>
              <a:t>Středočeský </a:t>
            </a:r>
            <a:r>
              <a:rPr lang="cs-CZ" b="1" dirty="0">
                <a:solidFill>
                  <a:schemeClr val="tx1"/>
                </a:solidFill>
              </a:rPr>
              <a:t>kraj</a:t>
            </a:r>
          </a:p>
        </p:txBody>
      </p:sp>
      <p:pic>
        <p:nvPicPr>
          <p:cNvPr id="1026" name="Picture 2" descr="Soubor:VBlanik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9" b="16171"/>
          <a:stretch/>
        </p:blipFill>
        <p:spPr bwMode="auto">
          <a:xfrm>
            <a:off x="379309" y="1268760"/>
            <a:ext cx="518457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text 2">
            <a:extLst>
              <a:ext uri="{FF2B5EF4-FFF2-40B4-BE49-F238E27FC236}">
                <a16:creationId xmlns:a16="http://schemas.microsoft.com/office/drawing/2014/main" id="{165F4269-3E02-498F-AD2D-8D2077E21F25}"/>
              </a:ext>
            </a:extLst>
          </p:cNvPr>
          <p:cNvSpPr txBox="1">
            <a:spLocks/>
          </p:cNvSpPr>
          <p:nvPr/>
        </p:nvSpPr>
        <p:spPr>
          <a:xfrm>
            <a:off x="332249" y="4442693"/>
            <a:ext cx="5078086" cy="221890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cs-CZ" b="1" dirty="0">
                <a:solidFill>
                  <a:schemeClr val="tx1"/>
                </a:solidFill>
              </a:rPr>
              <a:t>Pověst vypráví o rytířích, </a:t>
            </a:r>
            <a:br>
              <a:rPr lang="cs-CZ" b="1" dirty="0">
                <a:solidFill>
                  <a:schemeClr val="tx1"/>
                </a:solidFill>
              </a:rPr>
            </a:br>
            <a:r>
              <a:rPr lang="cs-CZ" b="1" dirty="0">
                <a:solidFill>
                  <a:schemeClr val="tx1"/>
                </a:solidFill>
              </a:rPr>
              <a:t>kteří spí v hoře Blaník. </a:t>
            </a:r>
            <a:br>
              <a:rPr lang="cs-CZ" b="1" dirty="0">
                <a:solidFill>
                  <a:schemeClr val="tx1"/>
                </a:solidFill>
              </a:rPr>
            </a:br>
            <a:r>
              <a:rPr lang="cs-CZ" b="1" dirty="0">
                <a:solidFill>
                  <a:schemeClr val="tx1"/>
                </a:solidFill>
              </a:rPr>
              <a:t>Vyjedou včele se sv. Václavem, </a:t>
            </a:r>
            <a:br>
              <a:rPr lang="cs-CZ" b="1" dirty="0">
                <a:solidFill>
                  <a:schemeClr val="tx1"/>
                </a:solidFill>
              </a:rPr>
            </a:br>
            <a:r>
              <a:rPr lang="cs-CZ" b="1" dirty="0">
                <a:solidFill>
                  <a:schemeClr val="tx1"/>
                </a:solidFill>
              </a:rPr>
              <a:t>až bude Čechům nejhůře. </a:t>
            </a:r>
            <a:br>
              <a:rPr lang="cs-CZ" b="1" dirty="0">
                <a:solidFill>
                  <a:schemeClr val="tx1"/>
                </a:solidFill>
              </a:rPr>
            </a:br>
            <a:r>
              <a:rPr lang="cs-CZ" b="1" dirty="0">
                <a:solidFill>
                  <a:schemeClr val="tx1"/>
                </a:solidFill>
              </a:rPr>
              <a:t>Jsou symbolem naděje pro náš národ.</a:t>
            </a:r>
          </a:p>
        </p:txBody>
      </p:sp>
      <p:pic>
        <p:nvPicPr>
          <p:cNvPr id="6" name="Zástupný symbol pro obrázek 4">
            <a:extLst>
              <a:ext uri="{FF2B5EF4-FFF2-40B4-BE49-F238E27FC236}">
                <a16:creationId xmlns:a16="http://schemas.microsoft.com/office/drawing/2014/main" id="{4BD69799-B1C7-4C94-A9E9-644099AB4D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0" r="16500"/>
          <a:stretch>
            <a:fillRect/>
          </a:stretch>
        </p:blipFill>
        <p:spPr>
          <a:xfrm>
            <a:off x="4819468" y="2411213"/>
            <a:ext cx="4080115" cy="408011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77536842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3669095" cy="936104"/>
          </a:xfrm>
        </p:spPr>
        <p:txBody>
          <a:bodyPr/>
          <a:lstStyle/>
          <a:p>
            <a:r>
              <a:rPr lang="cs-CZ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Velehrad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28531" y="1623120"/>
            <a:ext cx="3528392" cy="44006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chemeClr val="tx1"/>
                </a:solidFill>
              </a:rPr>
              <a:t>Nejvýznamnější poutní místo.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chemeClr val="tx1"/>
                </a:solidFill>
              </a:rPr>
              <a:t>Nachází se na Moravě – okres Uherské Hradiště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chemeClr val="tx1"/>
                </a:solidFill>
              </a:rPr>
              <a:t>Připomíná počátky křesťanství.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chemeClr val="tx1"/>
                </a:solidFill>
              </a:rPr>
              <a:t>Bazilika Nanebevzetí Panny Marie a svatého Cyrila a Metoděje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endParaRPr lang="cs-CZ" dirty="0"/>
          </a:p>
        </p:txBody>
      </p:sp>
      <p:pic>
        <p:nvPicPr>
          <p:cNvPr id="5122" name="Picture 2" descr="Soubor:Velehra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620688"/>
            <a:ext cx="4387824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019874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539552" y="220007"/>
            <a:ext cx="5401836" cy="936105"/>
          </a:xfrm>
        </p:spPr>
        <p:txBody>
          <a:bodyPr/>
          <a:lstStyle/>
          <a:p>
            <a:r>
              <a:rPr lang="cs-CZ" sz="5400" b="1" dirty="0">
                <a:solidFill>
                  <a:schemeClr val="accent1">
                    <a:lumMod val="75000"/>
                  </a:schemeClr>
                </a:solidFill>
              </a:rPr>
              <a:t>Pražský hrad</a:t>
            </a: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467544" y="4297153"/>
            <a:ext cx="8424936" cy="16561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chemeClr val="tx1"/>
                </a:solidFill>
              </a:rPr>
              <a:t>Sídlo přemyslovských knížat a později českých králů.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Od roku 1918 sídlo prezidentů republiky.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Dvakrát se stal rezidencí císařů Svaté říše římské.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chemeClr val="tx1"/>
                </a:solidFill>
              </a:rPr>
              <a:t>Největší hradní komplex na světě - zapsán v Guinessově knize rekordů: 570 metrů délka, 128 metrů do šířky.</a:t>
            </a:r>
          </a:p>
          <a:p>
            <a:pPr>
              <a:lnSpc>
                <a:spcPct val="150000"/>
              </a:lnSpc>
            </a:pPr>
            <a:endParaRPr lang="cs-CZ" sz="1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" t="14953"/>
          <a:stretch/>
        </p:blipFill>
        <p:spPr bwMode="auto">
          <a:xfrm>
            <a:off x="563284" y="1226229"/>
            <a:ext cx="5541605" cy="3000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Soubor:Hrad aérienne.jpg">
            <a:hlinkClick r:id="rId3"/>
            <a:extLst>
              <a:ext uri="{FF2B5EF4-FFF2-40B4-BE49-F238E27FC236}">
                <a16:creationId xmlns:a16="http://schemas.microsoft.com/office/drawing/2014/main" id="{4BC64F5F-7DD0-4316-A3C6-688B5C3BC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4664"/>
            <a:ext cx="2664296" cy="370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371077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30370"/>
            <a:ext cx="3888432" cy="884560"/>
          </a:xfrm>
        </p:spPr>
        <p:txBody>
          <a:bodyPr/>
          <a:lstStyle/>
          <a:p>
            <a:r>
              <a:rPr lang="cs-CZ" sz="5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Vyšehrad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75555" y="1340768"/>
            <a:ext cx="4831939" cy="1584176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/>
                </a:solidFill>
              </a:rPr>
              <a:t>Postaven na skále nad pravým břehem Vltavy.</a:t>
            </a:r>
          </a:p>
          <a:p>
            <a:r>
              <a:rPr lang="cs-CZ" sz="1800" b="1" dirty="0">
                <a:solidFill>
                  <a:schemeClr val="tx1"/>
                </a:solidFill>
              </a:rPr>
              <a:t>Nechal ho prý vystavit kníže Krok, jako bezpečné sídlo.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0862AE7-1918-4C38-B619-A79DE79D5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138" y="332656"/>
            <a:ext cx="2769096" cy="3558288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61A6AE5-4B45-425C-83FB-DCBE5F1974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3" r="5802"/>
          <a:stretch/>
        </p:blipFill>
        <p:spPr>
          <a:xfrm>
            <a:off x="575555" y="2938738"/>
            <a:ext cx="4785320" cy="3379549"/>
          </a:xfrm>
          <a:prstGeom prst="rect">
            <a:avLst/>
          </a:prstGeom>
        </p:spPr>
      </p:pic>
      <p:sp>
        <p:nvSpPr>
          <p:cNvPr id="11" name="Zástupný symbol pro text 4">
            <a:extLst>
              <a:ext uri="{FF2B5EF4-FFF2-40B4-BE49-F238E27FC236}">
                <a16:creationId xmlns:a16="http://schemas.microsoft.com/office/drawing/2014/main" id="{720BE480-3B02-4134-9260-3EFC44739451}"/>
              </a:ext>
            </a:extLst>
          </p:cNvPr>
          <p:cNvSpPr txBox="1">
            <a:spLocks/>
          </p:cNvSpPr>
          <p:nvPr/>
        </p:nvSpPr>
        <p:spPr>
          <a:xfrm>
            <a:off x="5543600" y="4148472"/>
            <a:ext cx="3600400" cy="237626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dirty="0">
                <a:solidFill>
                  <a:schemeClr val="tx1"/>
                </a:solidFill>
              </a:rPr>
              <a:t>Pověst - Horymír byl odsouzen k smrti. Zachránil ho kůň Šemík skokem z Vyšehradské skály. </a:t>
            </a:r>
            <a:br>
              <a:rPr lang="cs-CZ" b="1" dirty="0">
                <a:solidFill>
                  <a:schemeClr val="tx1"/>
                </a:solidFill>
              </a:rPr>
            </a:br>
            <a:r>
              <a:rPr lang="cs-CZ" b="1" dirty="0">
                <a:solidFill>
                  <a:schemeClr val="tx1"/>
                </a:solidFill>
              </a:rPr>
              <a:t>Šemík skok nepřežil. </a:t>
            </a:r>
          </a:p>
        </p:txBody>
      </p:sp>
    </p:spTree>
    <p:extLst>
      <p:ext uri="{BB962C8B-B14F-4D97-AF65-F5344CB8AC3E}">
        <p14:creationId xmlns:p14="http://schemas.microsoft.com/office/powerpoint/2010/main" val="2339437210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395536" y="159634"/>
            <a:ext cx="3960440" cy="936104"/>
          </a:xfrm>
        </p:spPr>
        <p:txBody>
          <a:bodyPr/>
          <a:lstStyle/>
          <a:p>
            <a:r>
              <a:rPr lang="cs-CZ" sz="5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Bílá hora</a:t>
            </a: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>
          <a:xfrm>
            <a:off x="5220882" y="3429000"/>
            <a:ext cx="3960440" cy="2520280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/>
                </a:solidFill>
              </a:rPr>
              <a:t>1620 – bitva na Bílé hoře.</a:t>
            </a:r>
          </a:p>
          <a:p>
            <a:r>
              <a:rPr lang="cs-CZ" sz="1800" b="1" dirty="0">
                <a:solidFill>
                  <a:schemeClr val="tx1"/>
                </a:solidFill>
              </a:rPr>
              <a:t>Vojsko Habsburského císaře poráží české pány. </a:t>
            </a:r>
          </a:p>
          <a:p>
            <a:r>
              <a:rPr lang="cs-CZ" sz="1800" b="1" dirty="0">
                <a:solidFill>
                  <a:schemeClr val="tx1"/>
                </a:solidFill>
              </a:rPr>
              <a:t>Český národ ztrácí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na tři století svobodu.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5074E24-F4A5-4E4E-8F50-7DC845685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38" y="2780928"/>
            <a:ext cx="4603846" cy="345288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3E4345F-FC10-496E-B0DC-BA5ED7296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866" y="404664"/>
            <a:ext cx="4282143" cy="2676339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DD886BBD-CDA2-4ED1-BAAC-130A25B640D6}"/>
              </a:ext>
            </a:extLst>
          </p:cNvPr>
          <p:cNvSpPr/>
          <p:nvPr/>
        </p:nvSpPr>
        <p:spPr>
          <a:xfrm>
            <a:off x="590652" y="1340379"/>
            <a:ext cx="36695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/>
              <a:t>v Praze u zámečku Hvězda</a:t>
            </a:r>
          </a:p>
          <a:p>
            <a:endParaRPr lang="cs-CZ" b="1" dirty="0"/>
          </a:p>
          <a:p>
            <a:r>
              <a:rPr lang="cs-CZ" b="1" dirty="0"/>
              <a:t>vrchol s pamětní mohylou</a:t>
            </a:r>
          </a:p>
        </p:txBody>
      </p:sp>
    </p:spTree>
    <p:extLst>
      <p:ext uri="{BB962C8B-B14F-4D97-AF65-F5344CB8AC3E}">
        <p14:creationId xmlns:p14="http://schemas.microsoft.com/office/powerpoint/2010/main" val="3577347280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251520" y="167950"/>
            <a:ext cx="8712968" cy="855362"/>
          </a:xfrm>
        </p:spPr>
        <p:txBody>
          <a:bodyPr/>
          <a:lstStyle/>
          <a:p>
            <a:r>
              <a:rPr lang="cs-CZ" sz="5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Terezín </a:t>
            </a:r>
            <a:r>
              <a:rPr lang="cs-CZ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koncentrační tábor  </a:t>
            </a: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5940152" y="5834688"/>
            <a:ext cx="3384376" cy="1368152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/>
                </a:solidFill>
              </a:rPr>
              <a:t>Národní hřbitov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před malou pevností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9616"/>
            <a:ext cx="5400600" cy="2578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0DB4A53E-4EA7-418A-8700-050AE6989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599" y="1141272"/>
            <a:ext cx="4550135" cy="3128218"/>
          </a:xfrm>
          <a:prstGeom prst="rect">
            <a:avLst/>
          </a:prstGeom>
        </p:spPr>
      </p:pic>
      <p:sp>
        <p:nvSpPr>
          <p:cNvPr id="7" name="Podnadpis 4">
            <a:extLst>
              <a:ext uri="{FF2B5EF4-FFF2-40B4-BE49-F238E27FC236}">
                <a16:creationId xmlns:a16="http://schemas.microsoft.com/office/drawing/2014/main" id="{7CD5E093-0C8B-4CC6-8B33-353244B1E5FF}"/>
              </a:ext>
            </a:extLst>
          </p:cNvPr>
          <p:cNvSpPr txBox="1">
            <a:spLocks/>
          </p:cNvSpPr>
          <p:nvPr/>
        </p:nvSpPr>
        <p:spPr>
          <a:xfrm>
            <a:off x="294116" y="1212748"/>
            <a:ext cx="4166079" cy="28427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b="1" dirty="0"/>
              <a:t>Pevnost Terezín za 2. světové války sloužila jako věznice gestapa a židovské ghetto.  </a:t>
            </a:r>
          </a:p>
          <a:p>
            <a:r>
              <a:rPr lang="cs-CZ" sz="1800" b="1" dirty="0"/>
              <a:t>Celkem prošlo malou pevností 155 000 lidí,</a:t>
            </a:r>
          </a:p>
          <a:p>
            <a:r>
              <a:rPr lang="cs-CZ" sz="1800" b="1" dirty="0"/>
              <a:t>35 000 jich zde zahynulo, </a:t>
            </a:r>
          </a:p>
          <a:p>
            <a:r>
              <a:rPr lang="cs-CZ" sz="1800" b="1" dirty="0"/>
              <a:t>118 000 z nich nepřežilo válku</a:t>
            </a:r>
          </a:p>
        </p:txBody>
      </p:sp>
    </p:spTree>
    <p:extLst>
      <p:ext uri="{BB962C8B-B14F-4D97-AF65-F5344CB8AC3E}">
        <p14:creationId xmlns:p14="http://schemas.microsoft.com/office/powerpoint/2010/main" val="3456237220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323528" y="191468"/>
            <a:ext cx="2520280" cy="864095"/>
          </a:xfrm>
        </p:spPr>
        <p:txBody>
          <a:bodyPr/>
          <a:lstStyle/>
          <a:p>
            <a:r>
              <a:rPr lang="cs-CZ" sz="5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Lidice</a:t>
            </a: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4355976" y="200195"/>
            <a:ext cx="4788024" cy="1644629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/>
                </a:solidFill>
              </a:rPr>
              <a:t>Obec ve Středočeském kraji</a:t>
            </a:r>
          </a:p>
          <a:p>
            <a:r>
              <a:rPr lang="cs-CZ" sz="1800" b="1" dirty="0">
                <a:solidFill>
                  <a:schemeClr val="tx1"/>
                </a:solidFill>
              </a:rPr>
              <a:t>Za druhé světové války,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dne 10. června 1942, byla obec vyhlazena německými nacisty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v rámci heydrichiády.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85D0DF8-1D59-4287-972F-68F6CBE48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550" y="2077953"/>
            <a:ext cx="3845428" cy="2990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odnadpis 6">
            <a:extLst>
              <a:ext uri="{FF2B5EF4-FFF2-40B4-BE49-F238E27FC236}">
                <a16:creationId xmlns:a16="http://schemas.microsoft.com/office/drawing/2014/main" id="{8452BF38-7457-49D2-A6E1-6416177C3212}"/>
              </a:ext>
            </a:extLst>
          </p:cNvPr>
          <p:cNvSpPr txBox="1">
            <a:spLocks/>
          </p:cNvSpPr>
          <p:nvPr/>
        </p:nvSpPr>
        <p:spPr>
          <a:xfrm>
            <a:off x="5589060" y="5122322"/>
            <a:ext cx="3961634" cy="7010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600" b="1" dirty="0">
                <a:solidFill>
                  <a:schemeClr val="tx1"/>
                </a:solidFill>
              </a:rPr>
              <a:t>Sousoší lidických dětí</a:t>
            </a:r>
            <a:br>
              <a:rPr lang="cs-CZ" sz="1600" b="1" dirty="0">
                <a:solidFill>
                  <a:schemeClr val="tx1"/>
                </a:solidFill>
              </a:rPr>
            </a:br>
            <a:r>
              <a:rPr lang="cs-CZ" sz="1600" b="1" dirty="0">
                <a:solidFill>
                  <a:schemeClr val="tx1"/>
                </a:solidFill>
              </a:rPr>
              <a:t>- každé má svou podobiznu.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C946AE69-134A-42C7-ADDD-808DF5BEB7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04859"/>
            <a:ext cx="3552236" cy="2368157"/>
          </a:xfrm>
          <a:prstGeom prst="rect">
            <a:avLst/>
          </a:prstGeom>
        </p:spPr>
      </p:pic>
      <p:sp>
        <p:nvSpPr>
          <p:cNvPr id="11" name="Podnadpis 4">
            <a:extLst>
              <a:ext uri="{FF2B5EF4-FFF2-40B4-BE49-F238E27FC236}">
                <a16:creationId xmlns:a16="http://schemas.microsoft.com/office/drawing/2014/main" id="{2F84AE63-52CE-41DA-955A-49D3679892C8}"/>
              </a:ext>
            </a:extLst>
          </p:cNvPr>
          <p:cNvSpPr txBox="1">
            <a:spLocks/>
          </p:cNvSpPr>
          <p:nvPr/>
        </p:nvSpPr>
        <p:spPr>
          <a:xfrm>
            <a:off x="323528" y="3789040"/>
            <a:ext cx="5498572" cy="31683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b="1" dirty="0">
                <a:solidFill>
                  <a:schemeClr val="tx1"/>
                </a:solidFill>
              </a:rPr>
              <a:t>Obyvatelstvo bylo popraveno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nebo odvlečeno do koncentračních táborů, menší část dětí byla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určena k poněmčení v Říši. </a:t>
            </a:r>
          </a:p>
          <a:p>
            <a:r>
              <a:rPr lang="cs-CZ" sz="1800" b="1" dirty="0">
                <a:solidFill>
                  <a:schemeClr val="tx1"/>
                </a:solidFill>
              </a:rPr>
              <a:t>Lidickou tragédii nepřežilo celkem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192 mužů, 60 žen, 88 dětí.</a:t>
            </a:r>
            <a:r>
              <a:rPr lang="cs-CZ" sz="1800" b="1" baseline="30000" dirty="0">
                <a:solidFill>
                  <a:schemeClr val="tx1"/>
                </a:solidFill>
              </a:rPr>
              <a:t> </a:t>
            </a:r>
          </a:p>
          <a:p>
            <a:r>
              <a:rPr lang="cs-CZ" sz="1800" b="1" dirty="0">
                <a:solidFill>
                  <a:schemeClr val="tx1"/>
                </a:solidFill>
              </a:rPr>
              <a:t>Po druhé světové válce se vrátilo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143 žen a po usilovném pátrání i 17 dětí</a:t>
            </a:r>
          </a:p>
          <a:p>
            <a:endParaRPr lang="cs-C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099473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321623" y="404664"/>
            <a:ext cx="3268079" cy="864096"/>
          </a:xfrm>
        </p:spPr>
        <p:txBody>
          <a:bodyPr/>
          <a:lstStyle/>
          <a:p>
            <a:r>
              <a:rPr lang="cs-CZ" sz="5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Ležáky</a:t>
            </a: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454739" y="1438536"/>
            <a:ext cx="5269389" cy="3185963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/>
                </a:solidFill>
              </a:rPr>
              <a:t>Obec byl 14 dní po vyhlazení Lidic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- 24. června 1942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v důsledku heydrichiády vypálena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a její obyvatelé zavražděni nacisty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jako odplata za to, že v ní byla ukrývána vysílačka parašutistické skupiny</a:t>
            </a:r>
          </a:p>
          <a:p>
            <a:r>
              <a:rPr lang="cs-CZ" sz="1800" b="1" dirty="0">
                <a:solidFill>
                  <a:schemeClr val="tx1"/>
                </a:solidFill>
              </a:rPr>
              <a:t>33 dospělých a 11 dětí nepřežilo, </a:t>
            </a:r>
            <a:br>
              <a:rPr lang="cs-CZ" sz="1800" b="1" dirty="0">
                <a:solidFill>
                  <a:schemeClr val="tx1"/>
                </a:solidFill>
              </a:rPr>
            </a:br>
            <a:r>
              <a:rPr lang="cs-CZ" sz="1800" b="1" dirty="0">
                <a:solidFill>
                  <a:schemeClr val="tx1"/>
                </a:solidFill>
              </a:rPr>
              <a:t>2 děti dány k převýchově.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6" r="5934"/>
          <a:stretch/>
        </p:blipFill>
        <p:spPr bwMode="auto">
          <a:xfrm>
            <a:off x="5796136" y="486777"/>
            <a:ext cx="2808312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5CB757D1-8C53-4149-B0C1-C429D678FB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40" y="4624499"/>
            <a:ext cx="3596640" cy="1871472"/>
          </a:xfrm>
          <a:prstGeom prst="rect">
            <a:avLst/>
          </a:prstGeom>
        </p:spPr>
      </p:pic>
      <p:sp>
        <p:nvSpPr>
          <p:cNvPr id="7" name="Podnadpis 4">
            <a:extLst>
              <a:ext uri="{FF2B5EF4-FFF2-40B4-BE49-F238E27FC236}">
                <a16:creationId xmlns:a16="http://schemas.microsoft.com/office/drawing/2014/main" id="{780EB703-389B-4B12-9C2C-55EAC4A244AA}"/>
              </a:ext>
            </a:extLst>
          </p:cNvPr>
          <p:cNvSpPr txBox="1">
            <a:spLocks/>
          </p:cNvSpPr>
          <p:nvPr/>
        </p:nvSpPr>
        <p:spPr>
          <a:xfrm>
            <a:off x="5357241" y="5157192"/>
            <a:ext cx="3819011" cy="7200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b="1" dirty="0">
                <a:solidFill>
                  <a:schemeClr val="tx1"/>
                </a:solidFill>
              </a:rPr>
              <a:t>Kříž – Trnová koruna na kopci nad bývalou osadou.</a:t>
            </a:r>
          </a:p>
          <a:p>
            <a:endParaRPr lang="cs-CZ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80467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8820472" cy="936104"/>
          </a:xfrm>
        </p:spPr>
        <p:txBody>
          <a:bodyPr/>
          <a:lstStyle/>
          <a:p>
            <a:r>
              <a:rPr lang="cs-CZ" sz="5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Slavín </a:t>
            </a:r>
            <a:r>
              <a:rPr lang="cs-CZ" sz="3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vyšehradský hřbitov</a:t>
            </a: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5940152" y="1646852"/>
            <a:ext cx="2952328" cy="3150300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/>
                </a:solidFill>
              </a:rPr>
              <a:t>Pohřebiště významných českých osobností –</a:t>
            </a:r>
          </a:p>
          <a:p>
            <a:r>
              <a:rPr lang="cs-CZ" sz="1800" b="1" dirty="0">
                <a:solidFill>
                  <a:schemeClr val="tx1"/>
                </a:solidFill>
              </a:rPr>
              <a:t>Básníci, spisovatelé, skladatelé, zpěváci, malíři, houslisté, dirigenti, výtvarníci, malíři, sochaři, herci, sportovci, vědci…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529748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0589996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Spring">
  <a:themeElements>
    <a:clrScheme name="Tvrdý obal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Jaro</Template>
  <TotalTime>608</TotalTime>
  <Words>461</Words>
  <Application>Microsoft Office PowerPoint</Application>
  <PresentationFormat>Předvádění na obrazovce (4:3)</PresentationFormat>
  <Paragraphs>49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Arial</vt:lpstr>
      <vt:lpstr>Courier New</vt:lpstr>
      <vt:lpstr>Trebuchet MS</vt:lpstr>
      <vt:lpstr>Verdana</vt:lpstr>
      <vt:lpstr>Wingdings 2</vt:lpstr>
      <vt:lpstr>Spring</vt:lpstr>
      <vt:lpstr>PAMÁTNÁ MÍSTA ČR</vt:lpstr>
      <vt:lpstr>Hora Říp</vt:lpstr>
      <vt:lpstr>Hora Blaník</vt:lpstr>
      <vt:lpstr>Velehrad</vt:lpstr>
      <vt:lpstr>Pražský hrad</vt:lpstr>
      <vt:lpstr>Vyšehrad</vt:lpstr>
      <vt:lpstr>Bílá hora</vt:lpstr>
      <vt:lpstr>Terezín – koncentrační tábor  </vt:lpstr>
      <vt:lpstr>Lidice</vt:lpstr>
      <vt:lpstr>Ležáky</vt:lpstr>
      <vt:lpstr>Slavín – vyšehradský hřbitov</vt:lpstr>
    </vt:vector>
  </TitlesOfParts>
  <Company>Podbořany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profesor</dc:creator>
  <cp:lastModifiedBy>Informatika</cp:lastModifiedBy>
  <cp:revision>49</cp:revision>
  <dcterms:created xsi:type="dcterms:W3CDTF">2012-01-26T11:02:28Z</dcterms:created>
  <dcterms:modified xsi:type="dcterms:W3CDTF">2020-09-09T07:00:39Z</dcterms:modified>
</cp:coreProperties>
</file>