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56" r:id="rId2"/>
    <p:sldId id="261" r:id="rId3"/>
    <p:sldId id="271" r:id="rId4"/>
    <p:sldId id="272" r:id="rId5"/>
    <p:sldId id="273" r:id="rId6"/>
    <p:sldId id="269" r:id="rId7"/>
    <p:sldId id="276" r:id="rId8"/>
    <p:sldId id="275" r:id="rId9"/>
    <p:sldId id="274" r:id="rId10"/>
    <p:sldId id="268" r:id="rId11"/>
    <p:sldId id="266" r:id="rId12"/>
    <p:sldId id="262" r:id="rId13"/>
    <p:sldId id="263" r:id="rId14"/>
    <p:sldId id="264" r:id="rId15"/>
    <p:sldId id="265" r:id="rId16"/>
    <p:sldId id="270" r:id="rId1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893" y="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13B05C-3627-45CA-8807-05CDA66D2089}" type="datetimeFigureOut">
              <a:rPr lang="cs-CZ" smtClean="0"/>
              <a:t>11.09.2026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A056D6-F097-4614-8ABE-EEC08237951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0879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A056D6-F097-4614-8ABE-EEC082379516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88009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85DCC-B63A-48EE-BD14-C3DDB5F7AE04}" type="datetimeFigureOut">
              <a:rPr lang="cs-CZ" smtClean="0"/>
              <a:t>11.09.2026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E2D3C-633A-4E24-A59E-0B8C3A798ED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85DCC-B63A-48EE-BD14-C3DDB5F7AE04}" type="datetimeFigureOut">
              <a:rPr lang="cs-CZ" smtClean="0"/>
              <a:t>11.09.2026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E2D3C-633A-4E24-A59E-0B8C3A798ED3}" type="slidenum">
              <a:rPr lang="cs-CZ" smtClean="0"/>
              <a:t>‹#›</a:t>
            </a:fld>
            <a:endParaRPr lang="cs-CZ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85DCC-B63A-48EE-BD14-C3DDB5F7AE04}" type="datetimeFigureOut">
              <a:rPr lang="cs-CZ" smtClean="0"/>
              <a:t>11.09.2026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E2D3C-633A-4E24-A59E-0B8C3A798ED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85DCC-B63A-48EE-BD14-C3DDB5F7AE04}" type="datetimeFigureOut">
              <a:rPr lang="cs-CZ" smtClean="0"/>
              <a:t>11.09.2026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E2D3C-633A-4E24-A59E-0B8C3A798ED3}" type="slidenum">
              <a:rPr lang="cs-CZ" smtClean="0"/>
              <a:t>‹#›</a:t>
            </a:fld>
            <a:endParaRPr lang="cs-CZ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85DCC-B63A-48EE-BD14-C3DDB5F7AE04}" type="datetimeFigureOut">
              <a:rPr lang="cs-CZ" smtClean="0"/>
              <a:t>11.09.2026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E2D3C-633A-4E24-A59E-0B8C3A798ED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85DCC-B63A-48EE-BD14-C3DDB5F7AE04}" type="datetimeFigureOut">
              <a:rPr lang="cs-CZ" smtClean="0"/>
              <a:t>11.09.2026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E2D3C-633A-4E24-A59E-0B8C3A798ED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85DCC-B63A-48EE-BD14-C3DDB5F7AE04}" type="datetimeFigureOut">
              <a:rPr lang="cs-CZ" smtClean="0"/>
              <a:t>11.09.2026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E2D3C-633A-4E24-A59E-0B8C3A798ED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85DCC-B63A-48EE-BD14-C3DDB5F7AE04}" type="datetimeFigureOut">
              <a:rPr lang="cs-CZ" smtClean="0"/>
              <a:t>11.09.2026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E2D3C-633A-4E24-A59E-0B8C3A798ED3}" type="slidenum">
              <a:rPr lang="cs-CZ" smtClean="0"/>
              <a:t>‹#›</a:t>
            </a:fld>
            <a:endParaRPr lang="cs-C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85DCC-B63A-48EE-BD14-C3DDB5F7AE04}" type="datetimeFigureOut">
              <a:rPr lang="cs-CZ" smtClean="0"/>
              <a:t>11.09.2026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E2D3C-633A-4E24-A59E-0B8C3A798ED3}" type="slidenum">
              <a:rPr lang="cs-CZ" smtClean="0"/>
              <a:t>‹#›</a:t>
            </a:fld>
            <a:endParaRPr lang="cs-C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85DCC-B63A-48EE-BD14-C3DDB5F7AE04}" type="datetimeFigureOut">
              <a:rPr lang="cs-CZ" smtClean="0"/>
              <a:t>11.09.2026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E2D3C-633A-4E24-A59E-0B8C3A798ED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85DCC-B63A-48EE-BD14-C3DDB5F7AE04}" type="datetimeFigureOut">
              <a:rPr lang="cs-CZ" smtClean="0"/>
              <a:t>11.09.2026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E2D3C-633A-4E24-A59E-0B8C3A798ED3}" type="slidenum">
              <a:rPr lang="cs-CZ" smtClean="0"/>
              <a:t>‹#›</a:t>
            </a:fld>
            <a:endParaRPr lang="cs-CZ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6185DCC-B63A-48EE-BD14-C3DDB5F7AE04}" type="datetimeFigureOut">
              <a:rPr lang="cs-CZ" smtClean="0"/>
              <a:t>11.09.2026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3A8E2D3C-633A-4E24-A59E-0B8C3A798ED3}" type="slidenum">
              <a:rPr lang="cs-CZ" smtClean="0"/>
              <a:t>‹#›</a:t>
            </a:fld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7200" dirty="0"/>
              <a:t>Česká republika</a:t>
            </a:r>
          </a:p>
        </p:txBody>
      </p:sp>
    </p:spTree>
    <p:extLst>
      <p:ext uri="{BB962C8B-B14F-4D97-AF65-F5344CB8AC3E}">
        <p14:creationId xmlns:p14="http://schemas.microsoft.com/office/powerpoint/2010/main" val="2073682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3">
            <a:extLst>
              <a:ext uri="{FF2B5EF4-FFF2-40B4-BE49-F238E27FC236}">
                <a16:creationId xmlns:a16="http://schemas.microsoft.com/office/drawing/2014/main" xmlns="" id="{BAC4DCCE-482A-4EC5-B4E4-AEAE6B026CEC}"/>
              </a:ext>
            </a:extLst>
          </p:cNvPr>
          <p:cNvSpPr txBox="1">
            <a:spLocks/>
          </p:cNvSpPr>
          <p:nvPr/>
        </p:nvSpPr>
        <p:spPr>
          <a:xfrm>
            <a:off x="611560" y="1628800"/>
            <a:ext cx="7920880" cy="4117891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1200"/>
              </a:spcBef>
              <a:buNone/>
            </a:pPr>
            <a:r>
              <a:rPr lang="cs-CZ" sz="3200" b="1" dirty="0">
                <a:solidFill>
                  <a:schemeClr val="tx1"/>
                </a:solidFill>
              </a:rPr>
              <a:t>Jsme občané </a:t>
            </a:r>
            <a:r>
              <a:rPr lang="cs-CZ" sz="3200" b="1" dirty="0">
                <a:solidFill>
                  <a:srgbClr val="C00000"/>
                </a:solidFill>
              </a:rPr>
              <a:t>České republiky (Česka) </a:t>
            </a:r>
          </a:p>
          <a:p>
            <a:pPr marL="452438" indent="-452438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cs-CZ" sz="3200" dirty="0">
                <a:solidFill>
                  <a:schemeClr val="tx1"/>
                </a:solidFill>
              </a:rPr>
              <a:t>Úřední jazyk je </a:t>
            </a:r>
            <a:r>
              <a:rPr lang="cs-CZ" sz="3200" b="1" dirty="0">
                <a:solidFill>
                  <a:schemeClr val="tx1"/>
                </a:solidFill>
              </a:rPr>
              <a:t>čeština</a:t>
            </a:r>
            <a:endParaRPr lang="cs-CZ" sz="3200" dirty="0">
              <a:solidFill>
                <a:schemeClr val="tx1"/>
              </a:solidFill>
            </a:endParaRPr>
          </a:p>
          <a:p>
            <a:pPr marL="452438" indent="-452438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cs-CZ" sz="2800" dirty="0">
                <a:solidFill>
                  <a:schemeClr val="tx1"/>
                </a:solidFill>
              </a:rPr>
              <a:t>Občany našeho státu jsou Češi, Moravané, Slezané a příslušníci národnostních menšin </a:t>
            </a:r>
            <a:br>
              <a:rPr lang="cs-CZ" sz="2800" dirty="0">
                <a:solidFill>
                  <a:schemeClr val="tx1"/>
                </a:solidFill>
              </a:rPr>
            </a:br>
            <a:r>
              <a:rPr lang="cs-CZ" sz="2800" dirty="0">
                <a:solidFill>
                  <a:schemeClr val="tx1"/>
                </a:solidFill>
              </a:rPr>
              <a:t>(Slováci, Poláci, Němci, Ukrajinci, Vietnamci, Romové, ….) </a:t>
            </a:r>
            <a:br>
              <a:rPr lang="cs-CZ" sz="2800" dirty="0">
                <a:solidFill>
                  <a:schemeClr val="tx1"/>
                </a:solidFill>
              </a:rPr>
            </a:br>
            <a:r>
              <a:rPr lang="cs-CZ" sz="2800" dirty="0">
                <a:solidFill>
                  <a:schemeClr val="tx1"/>
                </a:solidFill>
              </a:rPr>
              <a:t>– všichni mají stejná práva i povinnosti</a:t>
            </a:r>
          </a:p>
          <a:p>
            <a:pPr>
              <a:spcBef>
                <a:spcPts val="1200"/>
              </a:spcBef>
            </a:pPr>
            <a:endParaRPr lang="cs-CZ" sz="2800" b="1" dirty="0">
              <a:solidFill>
                <a:schemeClr val="tx1"/>
              </a:solidFill>
            </a:endParaRPr>
          </a:p>
          <a:p>
            <a:pPr>
              <a:spcBef>
                <a:spcPts val="1200"/>
              </a:spcBef>
            </a:pPr>
            <a:endParaRPr lang="cs-CZ" sz="2800" dirty="0"/>
          </a:p>
        </p:txBody>
      </p:sp>
      <p:sp>
        <p:nvSpPr>
          <p:cNvPr id="3" name="Zástupný symbol pro obsah 3">
            <a:extLst>
              <a:ext uri="{FF2B5EF4-FFF2-40B4-BE49-F238E27FC236}">
                <a16:creationId xmlns:a16="http://schemas.microsoft.com/office/drawing/2014/main" xmlns="" id="{21163851-3CE9-4812-AF3B-47ACBFABA550}"/>
              </a:ext>
            </a:extLst>
          </p:cNvPr>
          <p:cNvSpPr txBox="1">
            <a:spLocks/>
          </p:cNvSpPr>
          <p:nvPr/>
        </p:nvSpPr>
        <p:spPr>
          <a:xfrm>
            <a:off x="539552" y="968398"/>
            <a:ext cx="7408333" cy="648072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4000" b="1" dirty="0">
                <a:solidFill>
                  <a:schemeClr val="accent1">
                    <a:lumMod val="50000"/>
                  </a:schemeClr>
                </a:solidFill>
              </a:rPr>
              <a:t>NAŠE VLAST</a:t>
            </a:r>
          </a:p>
        </p:txBody>
      </p:sp>
    </p:spTree>
    <p:extLst>
      <p:ext uri="{BB962C8B-B14F-4D97-AF65-F5344CB8AC3E}">
        <p14:creationId xmlns:p14="http://schemas.microsoft.com/office/powerpoint/2010/main" val="2544373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obsah 3">
            <a:extLst>
              <a:ext uri="{FF2B5EF4-FFF2-40B4-BE49-F238E27FC236}">
                <a16:creationId xmlns:a16="http://schemas.microsoft.com/office/drawing/2014/main" xmlns="" id="{7D873C79-ACA6-4232-95CD-E280E74CD7FC}"/>
              </a:ext>
            </a:extLst>
          </p:cNvPr>
          <p:cNvSpPr txBox="1">
            <a:spLocks/>
          </p:cNvSpPr>
          <p:nvPr/>
        </p:nvSpPr>
        <p:spPr>
          <a:xfrm>
            <a:off x="251520" y="1124744"/>
            <a:ext cx="7408333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bg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bg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bg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bg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bg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4800" dirty="0">
                <a:solidFill>
                  <a:schemeClr val="accent1">
                    <a:lumMod val="50000"/>
                  </a:schemeClr>
                </a:solidFill>
              </a:rPr>
              <a:t>Česká republika</a:t>
            </a:r>
          </a:p>
        </p:txBody>
      </p:sp>
      <p:sp>
        <p:nvSpPr>
          <p:cNvPr id="11" name="Zástupný symbol pro obsah 3">
            <a:extLst>
              <a:ext uri="{FF2B5EF4-FFF2-40B4-BE49-F238E27FC236}">
                <a16:creationId xmlns:a16="http://schemas.microsoft.com/office/drawing/2014/main" xmlns="" id="{82A535E4-65A2-4DBE-BB5F-8D4FDC6CFC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558" y="2766884"/>
            <a:ext cx="7816883" cy="3600400"/>
          </a:xfrm>
        </p:spPr>
        <p:txBody>
          <a:bodyPr>
            <a:normAutofit/>
          </a:bodyPr>
          <a:lstStyle/>
          <a:p>
            <a:pPr marL="452438" indent="-452438">
              <a:lnSpc>
                <a:spcPct val="16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cs-CZ" sz="3200" dirty="0">
                <a:solidFill>
                  <a:schemeClr val="tx1"/>
                </a:solidFill>
              </a:rPr>
              <a:t>je </a:t>
            </a:r>
            <a:r>
              <a:rPr lang="cs-CZ" sz="3200" b="1" dirty="0">
                <a:solidFill>
                  <a:schemeClr val="tx1"/>
                </a:solidFill>
              </a:rPr>
              <a:t>středoevropský stát</a:t>
            </a:r>
          </a:p>
          <a:p>
            <a:pPr marL="452438" indent="-452438">
              <a:lnSpc>
                <a:spcPct val="16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cs-CZ" sz="3200" dirty="0">
                <a:solidFill>
                  <a:schemeClr val="tx1"/>
                </a:solidFill>
              </a:rPr>
              <a:t>je</a:t>
            </a:r>
            <a:r>
              <a:rPr lang="cs-CZ" sz="3200" b="1" dirty="0">
                <a:solidFill>
                  <a:schemeClr val="tx1"/>
                </a:solidFill>
              </a:rPr>
              <a:t> vnitrozemský stát</a:t>
            </a:r>
          </a:p>
          <a:p>
            <a:pPr marL="452438" indent="-452438">
              <a:lnSpc>
                <a:spcPct val="16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cs-CZ" sz="3200" b="1" dirty="0">
                <a:solidFill>
                  <a:schemeClr val="tx1"/>
                </a:solidFill>
              </a:rPr>
              <a:t>počet obyvatel – přes 10 milionů</a:t>
            </a:r>
          </a:p>
          <a:p>
            <a:pPr marL="452438" indent="-452438">
              <a:lnSpc>
                <a:spcPct val="16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cs-CZ" sz="3200" dirty="0">
                <a:solidFill>
                  <a:schemeClr val="tx1"/>
                </a:solidFill>
              </a:rPr>
              <a:t>je svobodný a nezávislý stát</a:t>
            </a:r>
          </a:p>
          <a:p>
            <a:pPr>
              <a:lnSpc>
                <a:spcPct val="160000"/>
              </a:lnSpc>
              <a:buNone/>
            </a:pPr>
            <a:endParaRPr lang="cs-CZ" sz="1800" dirty="0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xmlns="" id="{9F91F7EA-EB47-4E72-A05B-9D4FEF31F5B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2" t="24490" r="46428" b="12245"/>
          <a:stretch/>
        </p:blipFill>
        <p:spPr>
          <a:xfrm>
            <a:off x="5600121" y="1675503"/>
            <a:ext cx="2880320" cy="279031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70290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641">
        <p:fade/>
      </p:transition>
    </mc:Choice>
    <mc:Fallback xmlns="">
      <p:transition spd="med" advTm="464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obsah 3">
            <a:extLst>
              <a:ext uri="{FF2B5EF4-FFF2-40B4-BE49-F238E27FC236}">
                <a16:creationId xmlns:a16="http://schemas.microsoft.com/office/drawing/2014/main" xmlns="" id="{7D873C79-ACA6-4232-95CD-E280E74CD7FC}"/>
              </a:ext>
            </a:extLst>
          </p:cNvPr>
          <p:cNvSpPr txBox="1">
            <a:spLocks/>
          </p:cNvSpPr>
          <p:nvPr/>
        </p:nvSpPr>
        <p:spPr>
          <a:xfrm>
            <a:off x="251520" y="836712"/>
            <a:ext cx="6015953" cy="1800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bg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bg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bg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bg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bg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cs-CZ" sz="4800" dirty="0">
                <a:solidFill>
                  <a:schemeClr val="accent1">
                    <a:lumMod val="50000"/>
                  </a:schemeClr>
                </a:solidFill>
              </a:rPr>
              <a:t>Historické </a:t>
            </a:r>
          </a:p>
          <a:p>
            <a:pPr>
              <a:spcBef>
                <a:spcPts val="0"/>
              </a:spcBef>
            </a:pPr>
            <a:r>
              <a:rPr lang="cs-CZ" sz="4800" dirty="0">
                <a:solidFill>
                  <a:schemeClr val="accent1">
                    <a:lumMod val="50000"/>
                  </a:schemeClr>
                </a:solidFill>
              </a:rPr>
              <a:t>země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xmlns="" id="{78B70590-EAED-4F01-BE1B-52944C533E5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341" y="1844824"/>
            <a:ext cx="7173317" cy="41764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02020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598">
        <p:fade/>
      </p:transition>
    </mc:Choice>
    <mc:Fallback xmlns="">
      <p:transition spd="med" advTm="459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3">
            <a:extLst>
              <a:ext uri="{FF2B5EF4-FFF2-40B4-BE49-F238E27FC236}">
                <a16:creationId xmlns:a16="http://schemas.microsoft.com/office/drawing/2014/main" xmlns="" id="{BAC4DCCE-482A-4EC5-B4E4-AEAE6B026CEC}"/>
              </a:ext>
            </a:extLst>
          </p:cNvPr>
          <p:cNvSpPr txBox="1">
            <a:spLocks/>
          </p:cNvSpPr>
          <p:nvPr/>
        </p:nvSpPr>
        <p:spPr>
          <a:xfrm>
            <a:off x="611560" y="1975404"/>
            <a:ext cx="7920880" cy="4117891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cs-CZ" sz="3600" b="1" dirty="0">
                <a:solidFill>
                  <a:srgbClr val="C00000"/>
                </a:solidFill>
              </a:rPr>
              <a:t>Česká republika </a:t>
            </a:r>
          </a:p>
          <a:p>
            <a:pPr marL="452438" indent="-452438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sz="3200" b="1" dirty="0">
                <a:solidFill>
                  <a:schemeClr val="tx1"/>
                </a:solidFill>
              </a:rPr>
              <a:t>vznikla 1. ledna 1993</a:t>
            </a:r>
          </a:p>
          <a:p>
            <a:pPr marL="452438" indent="-452438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sz="3200" b="1" dirty="0">
                <a:solidFill>
                  <a:schemeClr val="tx1"/>
                </a:solidFill>
              </a:rPr>
              <a:t>je demokratický stát </a:t>
            </a:r>
            <a:r>
              <a:rPr lang="cs-CZ" sz="3200" dirty="0">
                <a:solidFill>
                  <a:schemeClr val="tx1"/>
                </a:solidFill>
              </a:rPr>
              <a:t>– voliči svobodně volí své zástupce (svobodné volby </a:t>
            </a:r>
            <a:br>
              <a:rPr lang="cs-CZ" sz="3200" dirty="0">
                <a:solidFill>
                  <a:schemeClr val="tx1"/>
                </a:solidFill>
              </a:rPr>
            </a:br>
            <a:r>
              <a:rPr lang="cs-CZ" sz="3200" dirty="0">
                <a:solidFill>
                  <a:schemeClr val="tx1"/>
                </a:solidFill>
              </a:rPr>
              <a:t>– základní právo, tajné, rovné</a:t>
            </a:r>
            <a:r>
              <a:rPr lang="cs-CZ" sz="3200" dirty="0"/>
              <a:t>)</a:t>
            </a:r>
          </a:p>
        </p:txBody>
      </p:sp>
      <p:sp>
        <p:nvSpPr>
          <p:cNvPr id="3" name="Zástupný symbol pro obsah 3">
            <a:extLst>
              <a:ext uri="{FF2B5EF4-FFF2-40B4-BE49-F238E27FC236}">
                <a16:creationId xmlns:a16="http://schemas.microsoft.com/office/drawing/2014/main" xmlns="" id="{21163851-3CE9-4812-AF3B-47ACBFABA550}"/>
              </a:ext>
            </a:extLst>
          </p:cNvPr>
          <p:cNvSpPr txBox="1">
            <a:spLocks/>
          </p:cNvSpPr>
          <p:nvPr/>
        </p:nvSpPr>
        <p:spPr>
          <a:xfrm>
            <a:off x="499533" y="980728"/>
            <a:ext cx="7408333" cy="648072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4000" b="1" dirty="0">
                <a:solidFill>
                  <a:schemeClr val="accent1">
                    <a:lumMod val="50000"/>
                  </a:schemeClr>
                </a:solidFill>
              </a:rPr>
              <a:t>NAŠE VLAST</a:t>
            </a:r>
          </a:p>
        </p:txBody>
      </p:sp>
    </p:spTree>
    <p:extLst>
      <p:ext uri="{BB962C8B-B14F-4D97-AF65-F5344CB8AC3E}">
        <p14:creationId xmlns:p14="http://schemas.microsoft.com/office/powerpoint/2010/main" val="860085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3">
            <a:extLst>
              <a:ext uri="{FF2B5EF4-FFF2-40B4-BE49-F238E27FC236}">
                <a16:creationId xmlns:a16="http://schemas.microsoft.com/office/drawing/2014/main" xmlns="" id="{21163851-3CE9-4812-AF3B-47ACBFABA550}"/>
              </a:ext>
            </a:extLst>
          </p:cNvPr>
          <p:cNvSpPr txBox="1">
            <a:spLocks/>
          </p:cNvSpPr>
          <p:nvPr/>
        </p:nvSpPr>
        <p:spPr>
          <a:xfrm>
            <a:off x="467544" y="908720"/>
            <a:ext cx="7408333" cy="648072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4000" b="1" dirty="0">
                <a:solidFill>
                  <a:schemeClr val="accent1">
                    <a:lumMod val="50000"/>
                  </a:schemeClr>
                </a:solidFill>
              </a:rPr>
              <a:t>Demokratická </a:t>
            </a:r>
            <a:br>
              <a:rPr lang="cs-CZ" sz="40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cs-CZ" sz="4000" b="1" dirty="0">
                <a:solidFill>
                  <a:schemeClr val="accent1">
                    <a:lumMod val="50000"/>
                  </a:schemeClr>
                </a:solidFill>
              </a:rPr>
              <a:t>práva občanů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xmlns="" id="{A15330C9-5077-48D5-872B-C5B472CC6DB8}"/>
              </a:ext>
            </a:extLst>
          </p:cNvPr>
          <p:cNvSpPr txBox="1">
            <a:spLocks/>
          </p:cNvSpPr>
          <p:nvPr/>
        </p:nvSpPr>
        <p:spPr>
          <a:xfrm>
            <a:off x="467544" y="2348880"/>
            <a:ext cx="8352928" cy="4680520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cs-CZ" sz="2800" b="1" dirty="0"/>
              <a:t>Všichni občané jsou si před zákonem rovni.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cs-CZ" sz="2800" dirty="0"/>
              <a:t>právo na život, na osobní svobody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cs-CZ" sz="2800" dirty="0"/>
              <a:t>právo sdružovat se do různých organizací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cs-CZ" sz="2800" dirty="0"/>
              <a:t>právo volit a být voleni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cs-CZ" sz="2800" dirty="0"/>
              <a:t>právo svobodně vyjadřovat své myšlenky a názory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cs-CZ" sz="2800" dirty="0"/>
              <a:t>právo vlastnit majetek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cs-CZ" sz="2800" dirty="0"/>
              <a:t>právo cestovat do zahraničí …. a další</a:t>
            </a:r>
          </a:p>
        </p:txBody>
      </p:sp>
    </p:spTree>
    <p:extLst>
      <p:ext uri="{BB962C8B-B14F-4D97-AF65-F5344CB8AC3E}">
        <p14:creationId xmlns:p14="http://schemas.microsoft.com/office/powerpoint/2010/main" val="2057599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3">
            <a:extLst>
              <a:ext uri="{FF2B5EF4-FFF2-40B4-BE49-F238E27FC236}">
                <a16:creationId xmlns:a16="http://schemas.microsoft.com/office/drawing/2014/main" xmlns="" id="{21163851-3CE9-4812-AF3B-47ACBFABA550}"/>
              </a:ext>
            </a:extLst>
          </p:cNvPr>
          <p:cNvSpPr txBox="1">
            <a:spLocks/>
          </p:cNvSpPr>
          <p:nvPr/>
        </p:nvSpPr>
        <p:spPr>
          <a:xfrm>
            <a:off x="467544" y="908720"/>
            <a:ext cx="7408333" cy="648072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4000" b="1" dirty="0">
                <a:solidFill>
                  <a:schemeClr val="accent1">
                    <a:lumMod val="50000"/>
                  </a:schemeClr>
                </a:solidFill>
              </a:rPr>
              <a:t>Demokratická </a:t>
            </a:r>
            <a:br>
              <a:rPr lang="cs-CZ" sz="40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cs-CZ" sz="4000" b="1" dirty="0">
                <a:solidFill>
                  <a:schemeClr val="accent1">
                    <a:lumMod val="50000"/>
                  </a:schemeClr>
                </a:solidFill>
              </a:rPr>
              <a:t>práva občanů - DÚ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xmlns="" id="{A15330C9-5077-48D5-872B-C5B472CC6DB8}"/>
              </a:ext>
            </a:extLst>
          </p:cNvPr>
          <p:cNvSpPr txBox="1">
            <a:spLocks/>
          </p:cNvSpPr>
          <p:nvPr/>
        </p:nvSpPr>
        <p:spPr>
          <a:xfrm>
            <a:off x="467544" y="2348880"/>
            <a:ext cx="8352928" cy="4680520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cs-CZ" sz="3200" dirty="0"/>
              <a:t>Podle učebnice na straně 6 vypiš</a:t>
            </a:r>
            <a:r>
              <a:rPr lang="cs-CZ" sz="3200" b="1" dirty="0"/>
              <a:t>: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cs-CZ" sz="3200" b="1" dirty="0"/>
              <a:t>Dospělý občan má  právo …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cs-CZ" sz="3200" b="1" dirty="0"/>
              <a:t>Dospělý občan má povinnost …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cs-CZ" sz="3200" b="1" dirty="0"/>
              <a:t>Dítě má  právo …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cs-CZ" sz="3200" b="1" dirty="0"/>
              <a:t>Dítě je povinno …</a:t>
            </a:r>
            <a:endParaRPr lang="cs-CZ" sz="3200" dirty="0"/>
          </a:p>
          <a:p>
            <a:pPr marL="0" indent="0">
              <a:spcBef>
                <a:spcPts val="1200"/>
              </a:spcBef>
              <a:buNone/>
            </a:pPr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911294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3">
            <a:extLst>
              <a:ext uri="{FF2B5EF4-FFF2-40B4-BE49-F238E27FC236}">
                <a16:creationId xmlns:a16="http://schemas.microsoft.com/office/drawing/2014/main" xmlns="" id="{BAC4DCCE-482A-4EC5-B4E4-AEAE6B026CEC}"/>
              </a:ext>
            </a:extLst>
          </p:cNvPr>
          <p:cNvSpPr txBox="1">
            <a:spLocks/>
          </p:cNvSpPr>
          <p:nvPr/>
        </p:nvSpPr>
        <p:spPr>
          <a:xfrm>
            <a:off x="611560" y="1975404"/>
            <a:ext cx="8280920" cy="4261908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cs-CZ" sz="3200" b="1" dirty="0"/>
              <a:t>Státní moc </a:t>
            </a:r>
            <a:r>
              <a:rPr lang="cs-CZ" sz="3200" dirty="0"/>
              <a:t>se dělí mezi:</a:t>
            </a:r>
          </a:p>
          <a:p>
            <a:pPr marL="541338" indent="-541338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sz="3200" b="1" dirty="0"/>
              <a:t>Parlament</a:t>
            </a:r>
          </a:p>
          <a:p>
            <a:pPr marL="541338" indent="-541338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sz="3200" b="1" dirty="0"/>
              <a:t>Vládu </a:t>
            </a:r>
          </a:p>
          <a:p>
            <a:pPr marL="541338" indent="-541338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sz="3200" b="1" dirty="0"/>
              <a:t>Prezidenta</a:t>
            </a:r>
          </a:p>
          <a:p>
            <a:pPr marL="541338" indent="-541338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sz="3200" b="1" dirty="0"/>
              <a:t>Soudy</a:t>
            </a:r>
          </a:p>
        </p:txBody>
      </p:sp>
      <p:sp>
        <p:nvSpPr>
          <p:cNvPr id="3" name="Zástupný symbol pro obsah 3">
            <a:extLst>
              <a:ext uri="{FF2B5EF4-FFF2-40B4-BE49-F238E27FC236}">
                <a16:creationId xmlns:a16="http://schemas.microsoft.com/office/drawing/2014/main" xmlns="" id="{21163851-3CE9-4812-AF3B-47ACBFABA550}"/>
              </a:ext>
            </a:extLst>
          </p:cNvPr>
          <p:cNvSpPr txBox="1">
            <a:spLocks/>
          </p:cNvSpPr>
          <p:nvPr/>
        </p:nvSpPr>
        <p:spPr>
          <a:xfrm>
            <a:off x="499533" y="980728"/>
            <a:ext cx="7408333" cy="648072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4000" b="1" dirty="0">
                <a:solidFill>
                  <a:schemeClr val="accent1">
                    <a:lumMod val="50000"/>
                  </a:schemeClr>
                </a:solidFill>
              </a:rPr>
              <a:t>ŘÍZENÍ STÁTU</a:t>
            </a:r>
          </a:p>
        </p:txBody>
      </p:sp>
    </p:spTree>
    <p:extLst>
      <p:ext uri="{BB962C8B-B14F-4D97-AF65-F5344CB8AC3E}">
        <p14:creationId xmlns:p14="http://schemas.microsoft.com/office/powerpoint/2010/main" val="3805080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3">
            <a:extLst>
              <a:ext uri="{FF2B5EF4-FFF2-40B4-BE49-F238E27FC236}">
                <a16:creationId xmlns:a16="http://schemas.microsoft.com/office/drawing/2014/main" xmlns="" id="{BAC4DCCE-482A-4EC5-B4E4-AEAE6B026CEC}"/>
              </a:ext>
            </a:extLst>
          </p:cNvPr>
          <p:cNvSpPr txBox="1">
            <a:spLocks/>
          </p:cNvSpPr>
          <p:nvPr/>
        </p:nvSpPr>
        <p:spPr>
          <a:xfrm>
            <a:off x="611560" y="1975404"/>
            <a:ext cx="8280920" cy="4261908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cs-CZ" sz="3200" dirty="0"/>
              <a:t>Zvolení poslanci a senátoři tvoří </a:t>
            </a:r>
            <a:br>
              <a:rPr lang="cs-CZ" sz="3200" dirty="0"/>
            </a:br>
            <a:r>
              <a:rPr lang="cs-CZ" sz="3200" b="1" dirty="0"/>
              <a:t>Parlament České republiky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sz="3200" dirty="0"/>
              <a:t>je tvořen dvěma komorami:</a:t>
            </a:r>
          </a:p>
          <a:p>
            <a:pPr lvl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cs-CZ" sz="3200" b="1" dirty="0"/>
              <a:t>Poslanecká sněmovna </a:t>
            </a:r>
            <a:r>
              <a:rPr lang="cs-CZ" sz="3200" dirty="0"/>
              <a:t>(200 poslanců)</a:t>
            </a:r>
          </a:p>
          <a:p>
            <a:pPr lvl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cs-CZ" sz="3200" b="1" dirty="0"/>
              <a:t>Senát </a:t>
            </a:r>
            <a:r>
              <a:rPr lang="cs-CZ" sz="3200" dirty="0"/>
              <a:t>(81 senátorů)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sz="3200" b="1" dirty="0"/>
              <a:t>má zákonodárnou moc</a:t>
            </a:r>
            <a:r>
              <a:rPr lang="cs-CZ" sz="3200" dirty="0"/>
              <a:t> – vydává a schvaluje zákony</a:t>
            </a:r>
          </a:p>
        </p:txBody>
      </p:sp>
      <p:sp>
        <p:nvSpPr>
          <p:cNvPr id="3" name="Zástupný symbol pro obsah 3">
            <a:extLst>
              <a:ext uri="{FF2B5EF4-FFF2-40B4-BE49-F238E27FC236}">
                <a16:creationId xmlns:a16="http://schemas.microsoft.com/office/drawing/2014/main" xmlns="" id="{21163851-3CE9-4812-AF3B-47ACBFABA550}"/>
              </a:ext>
            </a:extLst>
          </p:cNvPr>
          <p:cNvSpPr txBox="1">
            <a:spLocks/>
          </p:cNvSpPr>
          <p:nvPr/>
        </p:nvSpPr>
        <p:spPr>
          <a:xfrm>
            <a:off x="499533" y="980728"/>
            <a:ext cx="7408333" cy="648072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4000" b="1" dirty="0">
                <a:solidFill>
                  <a:schemeClr val="accent1">
                    <a:lumMod val="50000"/>
                  </a:schemeClr>
                </a:solidFill>
              </a:rPr>
              <a:t>PARLAMENT</a:t>
            </a:r>
          </a:p>
        </p:txBody>
      </p:sp>
    </p:spTree>
    <p:extLst>
      <p:ext uri="{BB962C8B-B14F-4D97-AF65-F5344CB8AC3E}">
        <p14:creationId xmlns:p14="http://schemas.microsoft.com/office/powerpoint/2010/main" val="3802475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3">
            <a:extLst>
              <a:ext uri="{FF2B5EF4-FFF2-40B4-BE49-F238E27FC236}">
                <a16:creationId xmlns:a16="http://schemas.microsoft.com/office/drawing/2014/main" xmlns="" id="{21163851-3CE9-4812-AF3B-47ACBFABA550}"/>
              </a:ext>
            </a:extLst>
          </p:cNvPr>
          <p:cNvSpPr txBox="1">
            <a:spLocks/>
          </p:cNvSpPr>
          <p:nvPr/>
        </p:nvSpPr>
        <p:spPr>
          <a:xfrm>
            <a:off x="499533" y="980728"/>
            <a:ext cx="7408333" cy="648072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4000" b="1" dirty="0">
                <a:solidFill>
                  <a:schemeClr val="accent1">
                    <a:lumMod val="50000"/>
                  </a:schemeClr>
                </a:solidFill>
              </a:rPr>
              <a:t>ZÁKONY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xmlns="" id="{93150DC1-E64D-4656-B3F5-3647881BAAAB}"/>
              </a:ext>
            </a:extLst>
          </p:cNvPr>
          <p:cNvSpPr txBox="1">
            <a:spLocks/>
          </p:cNvSpPr>
          <p:nvPr/>
        </p:nvSpPr>
        <p:spPr>
          <a:xfrm>
            <a:off x="499533" y="2060848"/>
            <a:ext cx="8352928" cy="4333916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cs-CZ" sz="2800" b="1" dirty="0"/>
              <a:t>Zákony</a:t>
            </a:r>
            <a:r>
              <a:rPr lang="cs-CZ" sz="2800" dirty="0"/>
              <a:t> – práva a povinnosti, které platí pro všechny občany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cs-CZ" sz="2800" b="1" dirty="0">
                <a:solidFill>
                  <a:srgbClr val="C00000"/>
                </a:solidFill>
              </a:rPr>
              <a:t>Ústava České republiky </a:t>
            </a:r>
            <a:r>
              <a:rPr lang="cs-CZ" sz="2800" b="1" dirty="0"/>
              <a:t>– základní a nejvyšší zákon ČR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cs-CZ" sz="2800" dirty="0"/>
              <a:t>žádný zákon nesmí být v rozporu s Ústavou ČR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cs-CZ" sz="2800" dirty="0"/>
              <a:t>na její dodržování dbá Ústavní soud</a:t>
            </a:r>
          </a:p>
        </p:txBody>
      </p:sp>
    </p:spTree>
    <p:extLst>
      <p:ext uri="{BB962C8B-B14F-4D97-AF65-F5344CB8AC3E}">
        <p14:creationId xmlns:p14="http://schemas.microsoft.com/office/powerpoint/2010/main" val="3866266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3">
            <a:extLst>
              <a:ext uri="{FF2B5EF4-FFF2-40B4-BE49-F238E27FC236}">
                <a16:creationId xmlns:a16="http://schemas.microsoft.com/office/drawing/2014/main" xmlns="" id="{BAC4DCCE-482A-4EC5-B4E4-AEAE6B026CEC}"/>
              </a:ext>
            </a:extLst>
          </p:cNvPr>
          <p:cNvSpPr txBox="1">
            <a:spLocks/>
          </p:cNvSpPr>
          <p:nvPr/>
        </p:nvSpPr>
        <p:spPr>
          <a:xfrm>
            <a:off x="251520" y="1975404"/>
            <a:ext cx="5040560" cy="3469820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013" indent="-354013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sz="2800" b="1" dirty="0"/>
              <a:t>Nejvyšší představitel státu</a:t>
            </a:r>
          </a:p>
          <a:p>
            <a:pPr marL="354013" indent="-354013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sz="2800" dirty="0"/>
              <a:t>Zastupuje naši republiku </a:t>
            </a:r>
            <a:br>
              <a:rPr lang="cs-CZ" sz="2800" dirty="0"/>
            </a:br>
            <a:r>
              <a:rPr lang="cs-CZ" sz="2800" dirty="0"/>
              <a:t>a podepisuje mezinárodní smlouvy</a:t>
            </a:r>
          </a:p>
          <a:p>
            <a:pPr marL="354013" indent="-354013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sz="2800" dirty="0"/>
              <a:t>Schvaluje zákony ČR</a:t>
            </a:r>
          </a:p>
          <a:p>
            <a:pPr marL="354013" indent="-354013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sz="2800" dirty="0"/>
              <a:t>Vrchní velitel ozbrojených sil</a:t>
            </a:r>
          </a:p>
        </p:txBody>
      </p:sp>
      <p:sp>
        <p:nvSpPr>
          <p:cNvPr id="3" name="Zástupný symbol pro obsah 3">
            <a:extLst>
              <a:ext uri="{FF2B5EF4-FFF2-40B4-BE49-F238E27FC236}">
                <a16:creationId xmlns:a16="http://schemas.microsoft.com/office/drawing/2014/main" xmlns="" id="{21163851-3CE9-4812-AF3B-47ACBFABA550}"/>
              </a:ext>
            </a:extLst>
          </p:cNvPr>
          <p:cNvSpPr txBox="1">
            <a:spLocks/>
          </p:cNvSpPr>
          <p:nvPr/>
        </p:nvSpPr>
        <p:spPr>
          <a:xfrm>
            <a:off x="499533" y="980728"/>
            <a:ext cx="7408333" cy="648072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4000" b="1" dirty="0">
                <a:solidFill>
                  <a:schemeClr val="accent1">
                    <a:lumMod val="50000"/>
                  </a:schemeClr>
                </a:solidFill>
              </a:rPr>
              <a:t>PREZIDENT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91A8687A-31A2-4141-80D8-D7EE23F340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7354" y="1673757"/>
            <a:ext cx="1953217" cy="2232248"/>
          </a:xfrm>
          <a:prstGeom prst="rect">
            <a:avLst/>
          </a:prstGeom>
        </p:spPr>
      </p:pic>
      <p:sp>
        <p:nvSpPr>
          <p:cNvPr id="8" name="Zástupný symbol pro obsah 3">
            <a:extLst>
              <a:ext uri="{FF2B5EF4-FFF2-40B4-BE49-F238E27FC236}">
                <a16:creationId xmlns:a16="http://schemas.microsoft.com/office/drawing/2014/main" xmlns="" id="{CC67CC8D-70E5-4280-9FBD-C281D8601187}"/>
              </a:ext>
            </a:extLst>
          </p:cNvPr>
          <p:cNvSpPr txBox="1">
            <a:spLocks/>
          </p:cNvSpPr>
          <p:nvPr/>
        </p:nvSpPr>
        <p:spPr>
          <a:xfrm>
            <a:off x="7005073" y="1777298"/>
            <a:ext cx="1953217" cy="1352962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cs-CZ" b="1" dirty="0">
                <a:solidFill>
                  <a:srgbClr val="FF0000"/>
                </a:solidFill>
              </a:rPr>
              <a:t>Václav Havel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cs-CZ" b="1" dirty="0"/>
              <a:t>první </a:t>
            </a:r>
            <a:br>
              <a:rPr lang="cs-CZ" b="1" dirty="0"/>
            </a:br>
            <a:r>
              <a:rPr lang="cs-CZ" b="1" dirty="0"/>
              <a:t>prezident ČR</a:t>
            </a:r>
          </a:p>
        </p:txBody>
      </p:sp>
      <p:sp>
        <p:nvSpPr>
          <p:cNvPr id="9" name="Zástupný symbol pro obsah 3">
            <a:extLst>
              <a:ext uri="{FF2B5EF4-FFF2-40B4-BE49-F238E27FC236}">
                <a16:creationId xmlns:a16="http://schemas.microsoft.com/office/drawing/2014/main" xmlns="" id="{3E584A9F-1EEC-4013-B8F9-A4AF41BA9A2D}"/>
              </a:ext>
            </a:extLst>
          </p:cNvPr>
          <p:cNvSpPr txBox="1">
            <a:spLocks/>
          </p:cNvSpPr>
          <p:nvPr/>
        </p:nvSpPr>
        <p:spPr>
          <a:xfrm>
            <a:off x="4716016" y="5269744"/>
            <a:ext cx="2160239" cy="1215056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1200"/>
              </a:spcBef>
              <a:buNone/>
            </a:pPr>
            <a:r>
              <a:rPr lang="cs-CZ" b="1" dirty="0">
                <a:solidFill>
                  <a:srgbClr val="FF0000"/>
                </a:solidFill>
              </a:rPr>
              <a:t>Petr Pavel</a:t>
            </a:r>
          </a:p>
          <a:p>
            <a:pPr marL="0" indent="0" algn="r">
              <a:spcBef>
                <a:spcPts val="1200"/>
              </a:spcBef>
              <a:buNone/>
            </a:pPr>
            <a:r>
              <a:rPr lang="cs-CZ" b="1" dirty="0"/>
              <a:t>současný </a:t>
            </a:r>
            <a:br>
              <a:rPr lang="cs-CZ" b="1" dirty="0"/>
            </a:br>
            <a:r>
              <a:rPr lang="cs-CZ" b="1" dirty="0"/>
              <a:t>prezident ČR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xmlns="" id="{1CB25710-1F53-427C-89A7-B01C90BFAB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571" y="3906005"/>
            <a:ext cx="1894590" cy="2676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924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3">
            <a:extLst>
              <a:ext uri="{FF2B5EF4-FFF2-40B4-BE49-F238E27FC236}">
                <a16:creationId xmlns:a16="http://schemas.microsoft.com/office/drawing/2014/main" xmlns="" id="{BAC4DCCE-482A-4EC5-B4E4-AEAE6B026CEC}"/>
              </a:ext>
            </a:extLst>
          </p:cNvPr>
          <p:cNvSpPr txBox="1">
            <a:spLocks/>
          </p:cNvSpPr>
          <p:nvPr/>
        </p:nvSpPr>
        <p:spPr>
          <a:xfrm>
            <a:off x="395536" y="1916832"/>
            <a:ext cx="8280920" cy="3744416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2438" indent="-452438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sz="3200" b="1" dirty="0"/>
              <a:t>Spolu s prezidentem má výkonnou moc</a:t>
            </a:r>
          </a:p>
          <a:p>
            <a:pPr marL="452438" indent="-452438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sz="3200" dirty="0"/>
              <a:t>Skládá se z </a:t>
            </a:r>
            <a:r>
              <a:rPr lang="cs-CZ" sz="3200" b="1" dirty="0"/>
              <a:t>předsedy vlády – premiéra</a:t>
            </a:r>
            <a:br>
              <a:rPr lang="cs-CZ" sz="3200" b="1" dirty="0"/>
            </a:br>
            <a:r>
              <a:rPr lang="cs-CZ" sz="3200" b="1" dirty="0"/>
              <a:t>a ministrů</a:t>
            </a:r>
            <a:r>
              <a:rPr lang="cs-CZ" sz="3200" dirty="0"/>
              <a:t> (ministr školství, </a:t>
            </a:r>
            <a:br>
              <a:rPr lang="cs-CZ" sz="3200" dirty="0"/>
            </a:br>
            <a:r>
              <a:rPr lang="cs-CZ" sz="3200" dirty="0"/>
              <a:t>průmyslu, zdravotnictví, …)</a:t>
            </a:r>
          </a:p>
        </p:txBody>
      </p:sp>
      <p:sp>
        <p:nvSpPr>
          <p:cNvPr id="3" name="Zástupný symbol pro obsah 3">
            <a:extLst>
              <a:ext uri="{FF2B5EF4-FFF2-40B4-BE49-F238E27FC236}">
                <a16:creationId xmlns:a16="http://schemas.microsoft.com/office/drawing/2014/main" xmlns="" id="{21163851-3CE9-4812-AF3B-47ACBFABA550}"/>
              </a:ext>
            </a:extLst>
          </p:cNvPr>
          <p:cNvSpPr txBox="1">
            <a:spLocks/>
          </p:cNvSpPr>
          <p:nvPr/>
        </p:nvSpPr>
        <p:spPr>
          <a:xfrm>
            <a:off x="499533" y="980728"/>
            <a:ext cx="7408333" cy="648072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4000" b="1" dirty="0">
                <a:solidFill>
                  <a:schemeClr val="accent1">
                    <a:lumMod val="50000"/>
                  </a:schemeClr>
                </a:solidFill>
              </a:rPr>
              <a:t>VLÁDA</a:t>
            </a:r>
          </a:p>
        </p:txBody>
      </p:sp>
      <p:sp>
        <p:nvSpPr>
          <p:cNvPr id="9" name="Zástupný symbol pro obsah 3">
            <a:extLst>
              <a:ext uri="{FF2B5EF4-FFF2-40B4-BE49-F238E27FC236}">
                <a16:creationId xmlns:a16="http://schemas.microsoft.com/office/drawing/2014/main" xmlns="" id="{3E584A9F-1EEC-4013-B8F9-A4AF41BA9A2D}"/>
              </a:ext>
            </a:extLst>
          </p:cNvPr>
          <p:cNvSpPr txBox="1">
            <a:spLocks/>
          </p:cNvSpPr>
          <p:nvPr/>
        </p:nvSpPr>
        <p:spPr>
          <a:xfrm>
            <a:off x="2059706" y="5436960"/>
            <a:ext cx="3664422" cy="1215056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1200"/>
              </a:spcBef>
              <a:buNone/>
            </a:pPr>
            <a:r>
              <a:rPr lang="cs-CZ" sz="2800" b="1" dirty="0" smtClean="0">
                <a:solidFill>
                  <a:srgbClr val="FF0000"/>
                </a:solidFill>
              </a:rPr>
              <a:t>Andrej </a:t>
            </a:r>
            <a:r>
              <a:rPr lang="cs-CZ" sz="2800" b="1" dirty="0" err="1" smtClean="0">
                <a:solidFill>
                  <a:srgbClr val="FF0000"/>
                </a:solidFill>
              </a:rPr>
              <a:t>Babiš</a:t>
            </a:r>
            <a:endParaRPr lang="cs-CZ" sz="2800" b="1" dirty="0" smtClean="0">
              <a:solidFill>
                <a:srgbClr val="FF0000"/>
              </a:solidFill>
            </a:endParaRPr>
          </a:p>
          <a:p>
            <a:pPr marL="0" indent="0" algn="r">
              <a:spcBef>
                <a:spcPts val="1200"/>
              </a:spcBef>
              <a:buNone/>
            </a:pPr>
            <a:r>
              <a:rPr lang="cs-CZ" sz="2800" b="1" dirty="0" smtClean="0"/>
              <a:t>současný premiér ČR</a:t>
            </a:r>
            <a:endParaRPr lang="cs-CZ" sz="2800" b="1" dirty="0"/>
          </a:p>
        </p:txBody>
      </p:sp>
      <p:sp>
        <p:nvSpPr>
          <p:cNvPr id="4" name="AutoShape 2" descr="Andrej Babiš | Vláda České republik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/>
          <a:srcRect l="24801" r="17240"/>
          <a:stretch/>
        </p:blipFill>
        <p:spPr>
          <a:xfrm>
            <a:off x="5940152" y="3668584"/>
            <a:ext cx="2952328" cy="275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536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3">
            <a:extLst>
              <a:ext uri="{FF2B5EF4-FFF2-40B4-BE49-F238E27FC236}">
                <a16:creationId xmlns:a16="http://schemas.microsoft.com/office/drawing/2014/main" xmlns="" id="{BAC4DCCE-482A-4EC5-B4E4-AEAE6B026CEC}"/>
              </a:ext>
            </a:extLst>
          </p:cNvPr>
          <p:cNvSpPr txBox="1">
            <a:spLocks/>
          </p:cNvSpPr>
          <p:nvPr/>
        </p:nvSpPr>
        <p:spPr>
          <a:xfrm>
            <a:off x="649288" y="1818051"/>
            <a:ext cx="6120680" cy="2173675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2438" indent="-452438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sz="3200" b="1" dirty="0"/>
              <a:t>Dohlížejí na dodržování zákonů </a:t>
            </a:r>
            <a:br>
              <a:rPr lang="cs-CZ" sz="3200" b="1" dirty="0"/>
            </a:br>
            <a:r>
              <a:rPr lang="cs-CZ" sz="3200" b="1" dirty="0"/>
              <a:t>a jejich porušování trestají</a:t>
            </a:r>
          </a:p>
          <a:p>
            <a:pPr marL="452438" indent="-452438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sz="3200" dirty="0"/>
              <a:t>Nejvyšší soud má sídlo v Brně</a:t>
            </a:r>
          </a:p>
        </p:txBody>
      </p:sp>
      <p:sp>
        <p:nvSpPr>
          <p:cNvPr id="3" name="Zástupný symbol pro obsah 3">
            <a:extLst>
              <a:ext uri="{FF2B5EF4-FFF2-40B4-BE49-F238E27FC236}">
                <a16:creationId xmlns:a16="http://schemas.microsoft.com/office/drawing/2014/main" xmlns="" id="{21163851-3CE9-4812-AF3B-47ACBFABA550}"/>
              </a:ext>
            </a:extLst>
          </p:cNvPr>
          <p:cNvSpPr txBox="1">
            <a:spLocks/>
          </p:cNvSpPr>
          <p:nvPr/>
        </p:nvSpPr>
        <p:spPr>
          <a:xfrm>
            <a:off x="499533" y="980728"/>
            <a:ext cx="7408333" cy="648072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4000" b="1" dirty="0">
                <a:solidFill>
                  <a:schemeClr val="accent1">
                    <a:lumMod val="50000"/>
                  </a:schemeClr>
                </a:solidFill>
              </a:rPr>
              <a:t>SOUDY</a:t>
            </a:r>
          </a:p>
        </p:txBody>
      </p:sp>
      <p:sp>
        <p:nvSpPr>
          <p:cNvPr id="9" name="Zástupný symbol pro obsah 3">
            <a:extLst>
              <a:ext uri="{FF2B5EF4-FFF2-40B4-BE49-F238E27FC236}">
                <a16:creationId xmlns:a16="http://schemas.microsoft.com/office/drawing/2014/main" xmlns="" id="{3E584A9F-1EEC-4013-B8F9-A4AF41BA9A2D}"/>
              </a:ext>
            </a:extLst>
          </p:cNvPr>
          <p:cNvSpPr txBox="1">
            <a:spLocks/>
          </p:cNvSpPr>
          <p:nvPr/>
        </p:nvSpPr>
        <p:spPr>
          <a:xfrm>
            <a:off x="1403648" y="5013176"/>
            <a:ext cx="3232374" cy="1215056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1200"/>
              </a:spcBef>
              <a:buNone/>
            </a:pPr>
            <a:r>
              <a:rPr lang="cs-CZ" sz="2800" dirty="0">
                <a:solidFill>
                  <a:schemeClr val="tx1"/>
                </a:solidFill>
              </a:rPr>
              <a:t>Budova Nejvyššího soudu v Brně</a:t>
            </a:r>
          </a:p>
        </p:txBody>
      </p:sp>
      <p:pic>
        <p:nvPicPr>
          <p:cNvPr id="1026" name="Picture 2" descr="Nejvyšší soud České republiky – Wikipedie">
            <a:extLst>
              <a:ext uri="{FF2B5EF4-FFF2-40B4-BE49-F238E27FC236}">
                <a16:creationId xmlns:a16="http://schemas.microsoft.com/office/drawing/2014/main" xmlns="" id="{04CB0E6A-2C9A-44D0-9336-133903342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370" y="3789040"/>
            <a:ext cx="3661378" cy="2196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5919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3">
            <a:extLst>
              <a:ext uri="{FF2B5EF4-FFF2-40B4-BE49-F238E27FC236}">
                <a16:creationId xmlns:a16="http://schemas.microsoft.com/office/drawing/2014/main" xmlns="" id="{BAC4DCCE-482A-4EC5-B4E4-AEAE6B026CEC}"/>
              </a:ext>
            </a:extLst>
          </p:cNvPr>
          <p:cNvSpPr txBox="1">
            <a:spLocks/>
          </p:cNvSpPr>
          <p:nvPr/>
        </p:nvSpPr>
        <p:spPr>
          <a:xfrm>
            <a:off x="683568" y="1844824"/>
            <a:ext cx="6778083" cy="2173675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2438" indent="-452438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sz="3200" b="1" dirty="0"/>
              <a:t>je složkou ozbrojených sil ČR</a:t>
            </a:r>
          </a:p>
          <a:p>
            <a:pPr marL="452438" indent="-452438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sz="3200" b="1" dirty="0"/>
              <a:t>stará se o zabezpečení obrany území ČR</a:t>
            </a:r>
          </a:p>
          <a:p>
            <a:pPr marL="452438" indent="-452438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sz="3200" dirty="0"/>
              <a:t>Armáda ČR je součástí </a:t>
            </a:r>
            <a:br>
              <a:rPr lang="cs-CZ" sz="3200" dirty="0"/>
            </a:br>
            <a:r>
              <a:rPr lang="cs-CZ" sz="3200" dirty="0"/>
              <a:t>mezinárodní vojenské </a:t>
            </a:r>
            <a:br>
              <a:rPr lang="cs-CZ" sz="3200" dirty="0"/>
            </a:br>
            <a:r>
              <a:rPr lang="cs-CZ" sz="3200" dirty="0"/>
              <a:t>struktury NATO</a:t>
            </a:r>
          </a:p>
        </p:txBody>
      </p:sp>
      <p:sp>
        <p:nvSpPr>
          <p:cNvPr id="3" name="Zástupný symbol pro obsah 3">
            <a:extLst>
              <a:ext uri="{FF2B5EF4-FFF2-40B4-BE49-F238E27FC236}">
                <a16:creationId xmlns:a16="http://schemas.microsoft.com/office/drawing/2014/main" xmlns="" id="{21163851-3CE9-4812-AF3B-47ACBFABA550}"/>
              </a:ext>
            </a:extLst>
          </p:cNvPr>
          <p:cNvSpPr txBox="1">
            <a:spLocks/>
          </p:cNvSpPr>
          <p:nvPr/>
        </p:nvSpPr>
        <p:spPr>
          <a:xfrm>
            <a:off x="499533" y="980728"/>
            <a:ext cx="7408333" cy="648072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4000" b="1" dirty="0">
                <a:solidFill>
                  <a:schemeClr val="accent1">
                    <a:lumMod val="50000"/>
                  </a:schemeClr>
                </a:solidFill>
              </a:rPr>
              <a:t>ARMÁDA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A3053558-D991-41E6-A489-94D051DD55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3284984"/>
            <a:ext cx="2381250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839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3">
            <a:extLst>
              <a:ext uri="{FF2B5EF4-FFF2-40B4-BE49-F238E27FC236}">
                <a16:creationId xmlns:a16="http://schemas.microsoft.com/office/drawing/2014/main" xmlns="" id="{BAC4DCCE-482A-4EC5-B4E4-AEAE6B026CEC}"/>
              </a:ext>
            </a:extLst>
          </p:cNvPr>
          <p:cNvSpPr txBox="1">
            <a:spLocks/>
          </p:cNvSpPr>
          <p:nvPr/>
        </p:nvSpPr>
        <p:spPr>
          <a:xfrm>
            <a:off x="499533" y="1648006"/>
            <a:ext cx="6120680" cy="2173675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sz="2800" b="1" dirty="0"/>
              <a:t>ČR má 14 krajů.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sz="2800" dirty="0"/>
              <a:t>Hlavou každého kraje je </a:t>
            </a:r>
            <a:r>
              <a:rPr lang="cs-CZ" sz="2800" b="1" dirty="0"/>
              <a:t>hejtman.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sz="2800" dirty="0"/>
              <a:t>Hlavou Prahy je </a:t>
            </a:r>
            <a:r>
              <a:rPr lang="cs-CZ" sz="2800" b="1" dirty="0"/>
              <a:t>primátor. </a:t>
            </a:r>
            <a:endParaRPr lang="cs-CZ" sz="2800" dirty="0"/>
          </a:p>
        </p:txBody>
      </p:sp>
      <p:sp>
        <p:nvSpPr>
          <p:cNvPr id="3" name="Zástupný symbol pro obsah 3">
            <a:extLst>
              <a:ext uri="{FF2B5EF4-FFF2-40B4-BE49-F238E27FC236}">
                <a16:creationId xmlns:a16="http://schemas.microsoft.com/office/drawing/2014/main" xmlns="" id="{21163851-3CE9-4812-AF3B-47ACBFABA550}"/>
              </a:ext>
            </a:extLst>
          </p:cNvPr>
          <p:cNvSpPr txBox="1">
            <a:spLocks/>
          </p:cNvSpPr>
          <p:nvPr/>
        </p:nvSpPr>
        <p:spPr>
          <a:xfrm>
            <a:off x="499533" y="980728"/>
            <a:ext cx="7408333" cy="648072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4000" b="1" dirty="0">
                <a:solidFill>
                  <a:schemeClr val="accent1">
                    <a:lumMod val="50000"/>
                  </a:schemeClr>
                </a:solidFill>
              </a:rPr>
              <a:t>KRAJE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xmlns="" id="{0D865E6A-43F9-4790-867A-0B0E3DDAA26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3140968"/>
            <a:ext cx="5508104" cy="3406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58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xmlns="" id="{72AAB577-BAC6-4C03-9075-52363FF867F3}"/>
              </a:ext>
            </a:extLst>
          </p:cNvPr>
          <p:cNvSpPr/>
          <p:nvPr/>
        </p:nvSpPr>
        <p:spPr>
          <a:xfrm>
            <a:off x="179512" y="188640"/>
            <a:ext cx="9073008" cy="769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cs-CZ" sz="2400" b="1" dirty="0">
                <a:solidFill>
                  <a:srgbClr val="C00000"/>
                </a:solidFill>
              </a:rPr>
              <a:t>Česká republika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b="1" dirty="0"/>
              <a:t>vznikla 1. ledna 1993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b="1" dirty="0"/>
              <a:t>je demokratický stát</a:t>
            </a:r>
          </a:p>
          <a:p>
            <a:pPr>
              <a:spcBef>
                <a:spcPts val="600"/>
              </a:spcBef>
            </a:pPr>
            <a:r>
              <a:rPr lang="cs-CZ" b="1" dirty="0">
                <a:solidFill>
                  <a:srgbClr val="C00000"/>
                </a:solidFill>
              </a:rPr>
              <a:t>Parlament České republiky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b="1" dirty="0"/>
              <a:t>tvoří Poslanecká sněmovna a Senát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b="1" dirty="0"/>
              <a:t>má zákonodárnou moc </a:t>
            </a:r>
          </a:p>
          <a:p>
            <a:pPr>
              <a:spcBef>
                <a:spcPts val="600"/>
              </a:spcBef>
            </a:pPr>
            <a:r>
              <a:rPr lang="cs-CZ" b="1" dirty="0">
                <a:solidFill>
                  <a:srgbClr val="C00000"/>
                </a:solidFill>
              </a:rPr>
              <a:t>Zákony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b="1" dirty="0"/>
              <a:t>Ústava České republiky – základní a nejvyšší zákon ČR</a:t>
            </a:r>
          </a:p>
          <a:p>
            <a:pPr>
              <a:spcBef>
                <a:spcPts val="600"/>
              </a:spcBef>
            </a:pPr>
            <a:r>
              <a:rPr lang="cs-CZ" b="1" dirty="0">
                <a:solidFill>
                  <a:srgbClr val="C00000"/>
                </a:solidFill>
              </a:rPr>
              <a:t>Prezident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b="1" dirty="0"/>
              <a:t>nejvyšší představitel státu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b="1" dirty="0"/>
              <a:t>Václav Havel – první prezident ČR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b="1" dirty="0"/>
              <a:t>Petr Pavel – současný prezident ČR</a:t>
            </a:r>
          </a:p>
          <a:p>
            <a:pPr>
              <a:spcBef>
                <a:spcPts val="600"/>
              </a:spcBef>
            </a:pPr>
            <a:r>
              <a:rPr lang="cs-CZ" b="1" dirty="0">
                <a:solidFill>
                  <a:srgbClr val="C00000"/>
                </a:solidFill>
              </a:rPr>
              <a:t>Vláda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b="1" dirty="0"/>
              <a:t>skládá se z předsedy vlády (premiéra) a ministrů </a:t>
            </a:r>
            <a:r>
              <a:rPr lang="cs-CZ" dirty="0"/>
              <a:t>(ministr školství, průmyslu, obrany,…)</a:t>
            </a:r>
          </a:p>
          <a:p>
            <a:pPr>
              <a:spcBef>
                <a:spcPts val="600"/>
              </a:spcBef>
            </a:pPr>
            <a:r>
              <a:rPr lang="cs-CZ" b="1" dirty="0">
                <a:solidFill>
                  <a:srgbClr val="C00000"/>
                </a:solidFill>
              </a:rPr>
              <a:t>Kraje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cs-CZ" b="1" dirty="0"/>
              <a:t>ČR má 14 krajů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cs-CZ" b="1" dirty="0"/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cs-CZ" b="1" dirty="0"/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cs-CZ" b="1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3709141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.1|1|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3|1.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lnění">
  <a:themeElements>
    <a:clrScheme name="Vlastní 2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F0000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Vlnění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Vlnění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410</TotalTime>
  <Words>342</Words>
  <Application>Microsoft Office PowerPoint</Application>
  <PresentationFormat>Předvádění na obrazovce (4:3)</PresentationFormat>
  <Paragraphs>92</Paragraphs>
  <Slides>16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22" baseType="lpstr">
      <vt:lpstr>Arial</vt:lpstr>
      <vt:lpstr>Calibri</vt:lpstr>
      <vt:lpstr>Candara</vt:lpstr>
      <vt:lpstr>Symbol</vt:lpstr>
      <vt:lpstr>Wingdings</vt:lpstr>
      <vt:lpstr>Vlnění</vt:lpstr>
      <vt:lpstr>Česká republika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Práce s mapou</dc:title>
  <dc:creator>uživatelka</dc:creator>
  <cp:lastModifiedBy>admin</cp:lastModifiedBy>
  <cp:revision>43</cp:revision>
  <dcterms:created xsi:type="dcterms:W3CDTF">2018-09-23T16:32:27Z</dcterms:created>
  <dcterms:modified xsi:type="dcterms:W3CDTF">2026-09-11T05:26:16Z</dcterms:modified>
</cp:coreProperties>
</file>