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32" r:id="rId1"/>
  </p:sldMasterIdLst>
  <p:sldIdLst>
    <p:sldId id="274" r:id="rId2"/>
    <p:sldId id="256" r:id="rId3"/>
    <p:sldId id="273" r:id="rId4"/>
    <p:sldId id="276" r:id="rId5"/>
    <p:sldId id="275" r:id="rId6"/>
    <p:sldId id="277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80" autoAdjust="0"/>
  </p:normalViewPr>
  <p:slideViewPr>
    <p:cSldViewPr>
      <p:cViewPr varScale="1">
        <p:scale>
          <a:sx n="82" d="100"/>
          <a:sy n="82" d="100"/>
        </p:scale>
        <p:origin x="936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1346947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85800" y="4282763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685800" y="1484779"/>
            <a:ext cx="7772400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7234780" y="4107023"/>
            <a:ext cx="914400" cy="914400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59333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6400" b="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18.04.2021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12805" y="6272785"/>
            <a:ext cx="4745736" cy="365125"/>
          </a:xfrm>
        </p:spPr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44280" y="4227195"/>
            <a:ext cx="895401" cy="640080"/>
          </a:xfrm>
        </p:spPr>
        <p:txBody>
          <a:bodyPr/>
          <a:lstStyle>
            <a:lvl1pPr>
              <a:defRPr sz="2800" b="1"/>
            </a:lvl1pPr>
          </a:lstStyle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07213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18.04.2021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48494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0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7BED540-39BA-4503-AE80-53102AAEC72D}" type="datetimeFigureOut">
              <a:rPr lang="cs-CZ" smtClean="0"/>
              <a:pPr/>
              <a:t>18.04.2021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6099" y="6272784"/>
            <a:ext cx="4745736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cs-CZ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450" y="2508607"/>
            <a:ext cx="891224" cy="720332"/>
          </a:xfrm>
        </p:spPr>
        <p:txBody>
          <a:bodyPr/>
          <a:lstStyle>
            <a:lvl1pPr>
              <a:defRPr sz="2800"/>
            </a:lvl1pPr>
          </a:lstStyle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91174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18.04.2021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99383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18.04.2021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06960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7BED540-39BA-4503-AE80-53102AAEC72D}" type="datetimeFigureOut">
              <a:rPr lang="cs-CZ" smtClean="0"/>
              <a:pPr/>
              <a:t>18.04.2021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4150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18.04.2021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07318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18.04.2021</a:t>
            </a:fld>
            <a:endParaRPr lang="cs-CZ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35964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18.04.2021</a:t>
            </a:fld>
            <a:endParaRPr lang="cs-C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04838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18.04.2021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16636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18.04.2021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054645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18.04.2021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088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7BED540-39BA-4503-AE80-53102AAEC72D}" type="datetimeFigureOut">
              <a:rPr lang="cs-CZ" smtClean="0"/>
              <a:pPr/>
              <a:t>18.04.2021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5128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  <p:sldLayoutId id="214748404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0" kern="1200" cap="all" baseline="0">
          <a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9cJ1BVHlhDs&amp;list=PLnplwgXmL676ZF4XY6BrbKpRFABnZExbv&amp;index=101" TargetMode="External"/><Relationship Id="rId2" Type="http://schemas.openxmlformats.org/officeDocument/2006/relationships/hyperlink" Target="https://www.youtube.com/watch?v=6LWRYnT9XEg&amp;list=PLnplwgXmL676ZF4XY6BrbKpRFABnZExbv&amp;index=100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692696"/>
            <a:ext cx="7992888" cy="3886876"/>
          </a:xfrm>
        </p:spPr>
        <p:txBody>
          <a:bodyPr>
            <a:normAutofit/>
          </a:bodyPr>
          <a:lstStyle/>
          <a:p>
            <a:pPr marL="182880" indent="0">
              <a:lnSpc>
                <a:spcPct val="100000"/>
              </a:lnSpc>
              <a:buNone/>
            </a:pPr>
            <a:r>
              <a:rPr lang="cs-CZ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  <a:latin typeface="Candara" panose="020E0502030303020204" pitchFamily="34" charset="0"/>
              </a:rPr>
              <a:t>Druhá světová válka 1939 - 1945</a:t>
            </a:r>
            <a:endParaRPr lang="cs-CZ" b="1" dirty="0">
              <a:ln w="1905"/>
              <a:solidFill>
                <a:srgbClr val="CC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  <a:reflection blurRad="6350" stA="55000" endA="300" endPos="45500" dir="5400000" sy="-100000" algn="bl" rotWithShape="0"/>
              </a:effectLst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1744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1340768"/>
            <a:ext cx="7992888" cy="2302700"/>
          </a:xfrm>
        </p:spPr>
        <p:txBody>
          <a:bodyPr>
            <a:normAutofit/>
          </a:bodyPr>
          <a:lstStyle/>
          <a:p>
            <a:pPr marL="182880" indent="0">
              <a:lnSpc>
                <a:spcPct val="100000"/>
              </a:lnSpc>
              <a:buNone/>
            </a:pPr>
            <a:r>
              <a:rPr lang="cs-CZ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  <a:latin typeface="Candara" panose="020E0502030303020204" pitchFamily="34" charset="0"/>
              </a:rPr>
              <a:t>Boj proti nacistům</a:t>
            </a:r>
            <a:endParaRPr lang="cs-CZ" b="1" dirty="0">
              <a:ln w="1905"/>
              <a:solidFill>
                <a:srgbClr val="CC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  <a:reflection blurRad="6350" stA="55000" endA="300" endPos="45500" dir="5400000" sy="-100000" algn="bl" rotWithShape="0"/>
              </a:effectLst>
              <a:latin typeface="Candara" panose="020E0502030303020204" pitchFamily="34" charset="0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AEB82A99-B0A2-4EB5-97E0-79C62276DB06}"/>
              </a:ext>
            </a:extLst>
          </p:cNvPr>
          <p:cNvSpPr txBox="1"/>
          <p:nvPr/>
        </p:nvSpPr>
        <p:spPr>
          <a:xfrm>
            <a:off x="683568" y="5301208"/>
            <a:ext cx="74528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hlinkClick r:id="rId2"/>
              </a:rPr>
              <a:t>Dějiny 100 - Druhá světová válka</a:t>
            </a:r>
            <a:r>
              <a:rPr lang="cs-CZ" dirty="0"/>
              <a:t> </a:t>
            </a:r>
          </a:p>
          <a:p>
            <a:endParaRPr lang="cs-CZ" b="1" dirty="0">
              <a:hlinkClick r:id="rId3"/>
            </a:endParaRPr>
          </a:p>
          <a:p>
            <a:r>
              <a:rPr lang="cs-CZ" b="1" dirty="0">
                <a:hlinkClick r:id="rId3"/>
              </a:rPr>
              <a:t>Dějiny 101 – Protektorát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21850435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obsah 2">
            <a:extLst>
              <a:ext uri="{FF2B5EF4-FFF2-40B4-BE49-F238E27FC236}">
                <a16:creationId xmlns:a16="http://schemas.microsoft.com/office/drawing/2014/main" id="{DE53487F-AF90-433C-96F8-91EC1CD9172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5536" y="332656"/>
            <a:ext cx="8496943" cy="652534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cs-CZ" sz="2600" b="1" dirty="0">
                <a:latin typeface="Candara" panose="020E0502030303020204" pitchFamily="34" charset="0"/>
              </a:rPr>
              <a:t>1. září 1939 nacistické Německo napadlo Polsko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cs-CZ" sz="3200" b="1" dirty="0">
                <a:solidFill>
                  <a:srgbClr val="CC0000"/>
                </a:solidFill>
                <a:latin typeface="Candara" panose="020E0502030303020204" pitchFamily="34" charset="0"/>
                <a:sym typeface="Wingdings" panose="05000000000000000000" pitchFamily="2" charset="2"/>
              </a:rPr>
              <a:t> </a:t>
            </a:r>
            <a:r>
              <a:rPr lang="cs-CZ" sz="3200" b="1" dirty="0">
                <a:solidFill>
                  <a:srgbClr val="CC0000"/>
                </a:solidFill>
                <a:latin typeface="Candara" panose="020E0502030303020204" pitchFamily="34" charset="0"/>
              </a:rPr>
              <a:t>začala 2. světová válka</a:t>
            </a:r>
          </a:p>
          <a:p>
            <a:pPr marL="0" indent="0">
              <a:lnSpc>
                <a:spcPct val="100000"/>
              </a:lnSpc>
              <a:buNone/>
            </a:pPr>
            <a:endParaRPr lang="cs-CZ" sz="2600" dirty="0">
              <a:latin typeface="Candara" panose="020E0502030303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cs-CZ" sz="2600" dirty="0">
              <a:latin typeface="Candara" panose="020E0502030303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cs-CZ" sz="2600" dirty="0">
              <a:latin typeface="Candara" panose="020E0502030303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cs-CZ" sz="2600" dirty="0">
              <a:latin typeface="Candara" panose="020E0502030303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cs-CZ" sz="2600" dirty="0">
              <a:latin typeface="Candara" panose="020E0502030303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cs-CZ" sz="2600" dirty="0">
              <a:latin typeface="Candara" panose="020E0502030303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cs-CZ" sz="2600" dirty="0">
              <a:latin typeface="Candara" panose="020E0502030303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cs-CZ" sz="2600" b="1" dirty="0">
                <a:latin typeface="Candara" panose="020E0502030303020204" pitchFamily="34" charset="0"/>
              </a:rPr>
              <a:t>Postupně napadlo další státy: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cs-CZ" sz="2600" b="1" dirty="0">
                <a:latin typeface="Candara" panose="020E0502030303020204" pitchFamily="34" charset="0"/>
              </a:rPr>
              <a:t>Francii, Sovětský svaz, letecky zaútočilo na Anglii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53BCE2A2-F599-4402-8206-99272F17393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201"/>
          <a:stretch/>
        </p:blipFill>
        <p:spPr>
          <a:xfrm>
            <a:off x="1403648" y="1456792"/>
            <a:ext cx="5472608" cy="40428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92420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obsah 2">
            <a:extLst>
              <a:ext uri="{FF2B5EF4-FFF2-40B4-BE49-F238E27FC236}">
                <a16:creationId xmlns:a16="http://schemas.microsoft.com/office/drawing/2014/main" id="{DE53487F-AF90-433C-96F8-91EC1CD9172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5536" y="332656"/>
            <a:ext cx="8496943" cy="652534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cs-CZ" sz="2600" b="1" dirty="0">
                <a:latin typeface="Candara" panose="020E0502030303020204" pitchFamily="34" charset="0"/>
              </a:rPr>
              <a:t>Okupované Československo: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cs-CZ" sz="2600" dirty="0">
                <a:latin typeface="Candara" panose="020E0502030303020204" pitchFamily="34" charset="0"/>
              </a:rPr>
              <a:t>Jakýkoli náznak odporu byl tvrdě trestán.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cs-CZ" sz="2600" b="1" dirty="0">
                <a:latin typeface="Candara" panose="020E0502030303020204" pitchFamily="34" charset="0"/>
              </a:rPr>
              <a:t>17. Listopadu 1939 byly uzavřeny vysoké školy</a:t>
            </a:r>
            <a:r>
              <a:rPr lang="cs-CZ" sz="2600" dirty="0">
                <a:latin typeface="Candara" panose="020E0502030303020204" pitchFamily="34" charset="0"/>
              </a:rPr>
              <a:t> – 9 studentů popraveno a přes tisíc odvlečeno do koncentračních táborů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cs-CZ" sz="2600" dirty="0">
                <a:latin typeface="Candara" panose="020E0502030303020204" pitchFamily="34" charset="0"/>
              </a:rPr>
              <a:t>Mnoho vlastenců se snaží bojovat proti okupantům.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cs-CZ" sz="2600" b="1" dirty="0">
                <a:latin typeface="Candara" panose="020E0502030303020204" pitchFamily="34" charset="0"/>
              </a:rPr>
              <a:t>Květen 1942 – atentát na zastupujícího říšského protektora R. Heydricha (parašutisté Gabčík a Kubiš)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2600" dirty="0">
                <a:latin typeface="Candara" panose="020E0502030303020204" pitchFamily="34" charset="0"/>
              </a:rPr>
              <a:t> zatýkání a popravování </a:t>
            </a:r>
            <a:br>
              <a:rPr lang="cs-CZ" sz="2600" dirty="0">
                <a:latin typeface="Candara" panose="020E0502030303020204" pitchFamily="34" charset="0"/>
              </a:rPr>
            </a:br>
            <a:r>
              <a:rPr lang="cs-CZ" sz="2600" dirty="0">
                <a:latin typeface="Candara" panose="020E0502030303020204" pitchFamily="34" charset="0"/>
              </a:rPr>
              <a:t>  českých lidí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2600" b="1" dirty="0">
                <a:latin typeface="Candara" panose="020E0502030303020204" pitchFamily="34" charset="0"/>
              </a:rPr>
              <a:t> vypálení obcí Lidice </a:t>
            </a:r>
            <a:br>
              <a:rPr lang="cs-CZ" sz="2600" b="1" dirty="0">
                <a:latin typeface="Candara" panose="020E0502030303020204" pitchFamily="34" charset="0"/>
              </a:rPr>
            </a:br>
            <a:r>
              <a:rPr lang="cs-CZ" sz="2600" b="1" dirty="0">
                <a:latin typeface="Candara" panose="020E0502030303020204" pitchFamily="34" charset="0"/>
              </a:rPr>
              <a:t>  a Ležáky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1BFF2B11-2E37-4314-B2D2-41940D168D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3788534"/>
            <a:ext cx="4211960" cy="30694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58559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obsah 2">
            <a:extLst>
              <a:ext uri="{FF2B5EF4-FFF2-40B4-BE49-F238E27FC236}">
                <a16:creationId xmlns:a16="http://schemas.microsoft.com/office/drawing/2014/main" id="{DE53487F-AF90-433C-96F8-91EC1CD9172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5536" y="332656"/>
            <a:ext cx="8496943" cy="244827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cs-CZ" sz="2600" b="1" dirty="0">
                <a:latin typeface="Candara" panose="020E0502030303020204" pitchFamily="34" charset="0"/>
              </a:rPr>
              <a:t>Čeští vlastenci bojují proti nacismu</a:t>
            </a:r>
          </a:p>
          <a:p>
            <a:pPr>
              <a:lnSpc>
                <a:spcPct val="100000"/>
              </a:lnSpc>
            </a:pPr>
            <a:r>
              <a:rPr lang="cs-CZ" sz="2600" dirty="0">
                <a:latin typeface="Candara" panose="020E0502030303020204" pitchFamily="34" charset="0"/>
              </a:rPr>
              <a:t>časopisy a letáky s protifašistickými výzvami</a:t>
            </a:r>
          </a:p>
          <a:p>
            <a:pPr>
              <a:lnSpc>
                <a:spcPct val="100000"/>
              </a:lnSpc>
            </a:pPr>
            <a:r>
              <a:rPr lang="cs-CZ" sz="2600" b="1" dirty="0">
                <a:latin typeface="Candara" panose="020E0502030303020204" pitchFamily="34" charset="0"/>
              </a:rPr>
              <a:t>Partyzánské oddíly 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2400" b="1" dirty="0">
                <a:latin typeface="Candara" panose="020E0502030303020204" pitchFamily="34" charset="0"/>
              </a:rPr>
              <a:t> hlavně Beskydy a Českomoravská vysočina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B71B06C2-CEE6-42A2-87CA-734D0C0672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965" y="2528901"/>
            <a:ext cx="4776729" cy="3096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Obdélník 5">
            <a:extLst>
              <a:ext uri="{FF2B5EF4-FFF2-40B4-BE49-F238E27FC236}">
                <a16:creationId xmlns:a16="http://schemas.microsoft.com/office/drawing/2014/main" id="{F956EA8E-E3D0-4C4A-9B3D-06BDA4DAB3A1}"/>
              </a:ext>
            </a:extLst>
          </p:cNvPr>
          <p:cNvSpPr/>
          <p:nvPr/>
        </p:nvSpPr>
        <p:spPr>
          <a:xfrm>
            <a:off x="4707022" y="2586592"/>
            <a:ext cx="4572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800100" lvl="1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cs-CZ" sz="2400" dirty="0">
                <a:latin typeface="Candara" panose="020E0502030303020204" pitchFamily="34" charset="0"/>
              </a:rPr>
              <a:t>ničí mosty, přepadávají německé vojenské </a:t>
            </a:r>
            <a:br>
              <a:rPr lang="cs-CZ" sz="2400" dirty="0">
                <a:latin typeface="Candara" panose="020E0502030303020204" pitchFamily="34" charset="0"/>
              </a:rPr>
            </a:br>
            <a:r>
              <a:rPr lang="cs-CZ" sz="2400" dirty="0">
                <a:latin typeface="Candara" panose="020E0502030303020204" pitchFamily="34" charset="0"/>
              </a:rPr>
              <a:t>jednotky</a:t>
            </a:r>
          </a:p>
          <a:p>
            <a:pPr marL="800100" lvl="1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cs-CZ" sz="2400" dirty="0">
              <a:latin typeface="Candara" panose="020E0502030303020204" pitchFamily="34" charset="0"/>
            </a:endParaRPr>
          </a:p>
          <a:p>
            <a:pPr marL="800100" lvl="1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cs-CZ" sz="2400" dirty="0">
                <a:latin typeface="Candara" panose="020E0502030303020204" pitchFamily="34" charset="0"/>
              </a:rPr>
              <a:t>místní obyvatelé je </a:t>
            </a:r>
            <a:br>
              <a:rPr lang="cs-CZ" sz="2400" dirty="0">
                <a:latin typeface="Candara" panose="020E0502030303020204" pitchFamily="34" charset="0"/>
              </a:rPr>
            </a:br>
            <a:r>
              <a:rPr lang="cs-CZ" sz="2400" dirty="0">
                <a:latin typeface="Candara" panose="020E0502030303020204" pitchFamily="34" charset="0"/>
              </a:rPr>
              <a:t>na vlastní riziko zásobují potravinami, ukrývají </a:t>
            </a:r>
            <a:br>
              <a:rPr lang="cs-CZ" sz="2400" dirty="0">
                <a:latin typeface="Candara" panose="020E0502030303020204" pitchFamily="34" charset="0"/>
              </a:rPr>
            </a:br>
            <a:r>
              <a:rPr lang="cs-CZ" sz="2400" dirty="0">
                <a:latin typeface="Candara" panose="020E0502030303020204" pitchFamily="34" charset="0"/>
              </a:rPr>
              <a:t>a ošetřují</a:t>
            </a:r>
          </a:p>
        </p:txBody>
      </p:sp>
    </p:spTree>
    <p:extLst>
      <p:ext uri="{BB962C8B-B14F-4D97-AF65-F5344CB8AC3E}">
        <p14:creationId xmlns:p14="http://schemas.microsoft.com/office/powerpoint/2010/main" val="98737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obsah 2">
            <a:extLst>
              <a:ext uri="{FF2B5EF4-FFF2-40B4-BE49-F238E27FC236}">
                <a16:creationId xmlns:a16="http://schemas.microsoft.com/office/drawing/2014/main" id="{DE53487F-AF90-433C-96F8-91EC1CD9172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3528" y="260648"/>
            <a:ext cx="8496943" cy="619268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cs-CZ" sz="2600" b="1" dirty="0">
                <a:latin typeface="Candara" panose="020E0502030303020204" pitchFamily="34" charset="0"/>
              </a:rPr>
              <a:t>Mnoho českých a slovenských vojáků odešlo do zahraničí bojovat proti fašismu </a:t>
            </a:r>
            <a:r>
              <a:rPr lang="cs-CZ" sz="2600" dirty="0">
                <a:latin typeface="Candara" panose="020E0502030303020204" pitchFamily="34" charset="0"/>
              </a:rPr>
              <a:t>– do Polska, Francie, Anglie, Sovětského svazu.</a:t>
            </a:r>
          </a:p>
          <a:p>
            <a:pPr>
              <a:lnSpc>
                <a:spcPct val="100000"/>
              </a:lnSpc>
            </a:pPr>
            <a:r>
              <a:rPr lang="cs-CZ" sz="2600" b="1" dirty="0">
                <a:latin typeface="Candara" panose="020E0502030303020204" pitchFamily="34" charset="0"/>
              </a:rPr>
              <a:t>Anglie – letecké jednotky RAF </a:t>
            </a:r>
            <a:br>
              <a:rPr lang="cs-CZ" sz="2600" b="1" dirty="0">
                <a:latin typeface="Candara" panose="020E0502030303020204" pitchFamily="34" charset="0"/>
              </a:rPr>
            </a:br>
            <a:r>
              <a:rPr lang="cs-CZ" sz="2600" dirty="0">
                <a:latin typeface="Candara" panose="020E0502030303020204" pitchFamily="34" charset="0"/>
              </a:rPr>
              <a:t>– Češi se úspěšně podíleli na obraně proti německým útokům</a:t>
            </a:r>
          </a:p>
          <a:p>
            <a:pPr>
              <a:lnSpc>
                <a:spcPct val="100000"/>
              </a:lnSpc>
            </a:pPr>
            <a:endParaRPr lang="cs-CZ" sz="2600" b="1" dirty="0">
              <a:latin typeface="Candara" panose="020E0502030303020204" pitchFamily="34" charset="0"/>
            </a:endParaRPr>
          </a:p>
          <a:p>
            <a:pPr>
              <a:lnSpc>
                <a:spcPct val="100000"/>
              </a:lnSpc>
            </a:pPr>
            <a:endParaRPr lang="cs-CZ" sz="2600" b="1" dirty="0">
              <a:latin typeface="Candara" panose="020E0502030303020204" pitchFamily="34" charset="0"/>
            </a:endParaRPr>
          </a:p>
          <a:p>
            <a:pPr>
              <a:lnSpc>
                <a:spcPct val="100000"/>
              </a:lnSpc>
            </a:pPr>
            <a:endParaRPr lang="cs-CZ" sz="2600" b="1" dirty="0">
              <a:latin typeface="Candara" panose="020E0502030303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cs-CZ" sz="2600" b="1" dirty="0">
              <a:latin typeface="Candara" panose="020E0502030303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cs-CZ" sz="2600" b="1" dirty="0">
              <a:latin typeface="Candara" panose="020E0502030303020204" pitchFamily="34" charset="0"/>
            </a:endParaRPr>
          </a:p>
          <a:p>
            <a:pPr>
              <a:lnSpc>
                <a:spcPct val="100000"/>
              </a:lnSpc>
            </a:pPr>
            <a:r>
              <a:rPr lang="cs-CZ" sz="2600" b="1" dirty="0">
                <a:latin typeface="Candara" panose="020E0502030303020204" pitchFamily="34" charset="0"/>
              </a:rPr>
              <a:t>Sovětský Svaz – česká vojenská jednotka</a:t>
            </a:r>
            <a:br>
              <a:rPr lang="cs-CZ" sz="2600" dirty="0">
                <a:latin typeface="Candara" panose="020E0502030303020204" pitchFamily="34" charset="0"/>
              </a:rPr>
            </a:br>
            <a:r>
              <a:rPr lang="cs-CZ" sz="2600" dirty="0">
                <a:latin typeface="Candara" panose="020E0502030303020204" pitchFamily="34" charset="0"/>
              </a:rPr>
              <a:t>– podílí se na osvobozování naší vlasti.</a:t>
            </a:r>
            <a:endParaRPr lang="cs-CZ" sz="2400" dirty="0">
              <a:latin typeface="Candara" panose="020E0502030303020204" pitchFamily="34" charset="0"/>
            </a:endParaRP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CC6B6AFD-EDEB-4089-9BE9-A5EE84E89A4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24"/>
          <a:stretch/>
        </p:blipFill>
        <p:spPr>
          <a:xfrm>
            <a:off x="2123728" y="2564904"/>
            <a:ext cx="6014411" cy="3168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05912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řevo">
  <a:themeElements>
    <a:clrScheme name="Dřev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Dřevo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řevo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TM03090434[[fn=Dřevo]]</Template>
  <TotalTime>4224</TotalTime>
  <Words>211</Words>
  <Application>Microsoft Office PowerPoint</Application>
  <PresentationFormat>Předvádění na obrazovce (4:3)</PresentationFormat>
  <Paragraphs>38</Paragraphs>
  <Slides>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6</vt:i4>
      </vt:variant>
    </vt:vector>
  </HeadingPairs>
  <TitlesOfParts>
    <vt:vector size="12" baseType="lpstr">
      <vt:lpstr>Arial</vt:lpstr>
      <vt:lpstr>Candara</vt:lpstr>
      <vt:lpstr>Rockwell</vt:lpstr>
      <vt:lpstr>Rockwell Condensed</vt:lpstr>
      <vt:lpstr>Wingdings</vt:lpstr>
      <vt:lpstr>Dřevo</vt:lpstr>
      <vt:lpstr>Druhá světová válka 1939 - 1945</vt:lpstr>
      <vt:lpstr>Boj proti nacistům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 dobách přemyslovských knížat</dc:title>
  <dc:creator>uživatelka</dc:creator>
  <cp:lastModifiedBy>Informatika</cp:lastModifiedBy>
  <cp:revision>231</cp:revision>
  <dcterms:created xsi:type="dcterms:W3CDTF">2018-09-23T12:24:39Z</dcterms:created>
  <dcterms:modified xsi:type="dcterms:W3CDTF">2021-04-18T07:36:43Z</dcterms:modified>
</cp:coreProperties>
</file>