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sldIdLst>
    <p:sldId id="256" r:id="rId2"/>
    <p:sldId id="268" r:id="rId3"/>
    <p:sldId id="269" r:id="rId4"/>
    <p:sldId id="270" r:id="rId5"/>
    <p:sldId id="271" r:id="rId6"/>
    <p:sldId id="273" r:id="rId7"/>
    <p:sldId id="27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0" autoAdjust="0"/>
  </p:normalViewPr>
  <p:slideViewPr>
    <p:cSldViewPr>
      <p:cViewPr varScale="1">
        <p:scale>
          <a:sx n="82" d="100"/>
          <a:sy n="82" d="100"/>
        </p:scale>
        <p:origin x="93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24.03.2021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7213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24.03.2021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8494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BED540-39BA-4503-AE80-53102AAEC72D}" type="datetimeFigureOut">
              <a:rPr lang="cs-CZ" smtClean="0"/>
              <a:pPr/>
              <a:t>24.03.2021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1174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24.03.2021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9383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24.03.2021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6960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BED540-39BA-4503-AE80-53102AAEC72D}" type="datetimeFigureOut">
              <a:rPr lang="cs-CZ" smtClean="0"/>
              <a:pPr/>
              <a:t>24.03.2021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4150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24.03.2021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7318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24.03.2021</a:t>
            </a:fld>
            <a:endParaRPr lang="cs-C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5964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24.03.2021</a:t>
            </a:fld>
            <a:endParaRPr lang="cs-C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483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24.03.2021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663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24.03.2021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5464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ED540-39BA-4503-AE80-53102AAEC72D}" type="datetimeFigureOut">
              <a:rPr lang="cs-CZ" smtClean="0"/>
              <a:pPr/>
              <a:t>24.03.2021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088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BED540-39BA-4503-AE80-53102AAEC72D}" type="datetimeFigureOut">
              <a:rPr lang="cs-CZ" smtClean="0"/>
              <a:pPr/>
              <a:t>24.03.2021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2C79986C-2062-4AA4-97E6-6FDD7531B26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128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  <p:sldLayoutId id="214748404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px0ow6YUOg&amp;list=PLnplwgXmL676ZF4XY6BrbKpRFABnZExbv&amp;index=96" TargetMode="External"/><Relationship Id="rId2" Type="http://schemas.openxmlformats.org/officeDocument/2006/relationships/hyperlink" Target="https://www.youtube.com/watch?v=qD8ec7pJ4SY&amp;list=PLnplwgXmL676ZF4XY6BrbKpRFABnZExbv&amp;index=95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75556" y="1630356"/>
            <a:ext cx="7992888" cy="1793167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cs-CZ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Candara" panose="020E0502030303020204" pitchFamily="34" charset="0"/>
              </a:rPr>
              <a:t>Samostatné Československo</a:t>
            </a:r>
            <a:endParaRPr lang="cs-CZ" b="1" dirty="0">
              <a:ln w="1905"/>
              <a:solidFill>
                <a:srgbClr val="C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  <a:latin typeface="Candara" panose="020E050203030302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1A7E1AD-0737-4951-B84C-C015C2491B8D}"/>
              </a:ext>
            </a:extLst>
          </p:cNvPr>
          <p:cNvSpPr txBox="1"/>
          <p:nvPr/>
        </p:nvSpPr>
        <p:spPr>
          <a:xfrm>
            <a:off x="570282" y="5013176"/>
            <a:ext cx="74528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hlinkClick r:id="rId2"/>
              </a:rPr>
              <a:t>Dějiny 95 - Vznik samostatného Československa</a:t>
            </a:r>
            <a:endParaRPr lang="cs-CZ" dirty="0"/>
          </a:p>
          <a:p>
            <a:endParaRPr lang="cs-CZ" dirty="0"/>
          </a:p>
          <a:p>
            <a:r>
              <a:rPr lang="cs-CZ" dirty="0">
                <a:hlinkClick r:id="rId3"/>
              </a:rPr>
              <a:t>Dějiny 96 - Československo, rozvoj průmyslu mezi válkami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5043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486360" y="332656"/>
            <a:ext cx="8406119" cy="63813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600" b="1" dirty="0">
                <a:solidFill>
                  <a:srgbClr val="CC0000"/>
                </a:solidFill>
                <a:latin typeface="Candara" panose="020E0502030303020204" pitchFamily="34" charset="0"/>
              </a:rPr>
              <a:t>28. říjen 1918 – Den vzniku samostatného Československa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F74C68A6-0FDC-457E-A9AC-1A71FC888F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57" y="1052736"/>
            <a:ext cx="8177897" cy="4604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732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486360" y="332656"/>
            <a:ext cx="8406119" cy="63813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600" dirty="0">
                <a:latin typeface="Candara" panose="020E0502030303020204" pitchFamily="34" charset="0"/>
              </a:rPr>
              <a:t>Samostatnou československou republiku tvořili: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600" b="1" dirty="0">
                <a:latin typeface="Candara" panose="020E0502030303020204" pitchFamily="34" charset="0"/>
              </a:rPr>
              <a:t>Čechy, Morava, Slezsko, Slovensko, Podkarpatská Rus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6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b="1" dirty="0">
              <a:latin typeface="Candara" panose="020E0502030303020204" pitchFamily="34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2006978-1B19-4D15-9402-C47679B43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983304"/>
            <a:ext cx="8406119" cy="3874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5ED8F15F-E4F0-41ED-BA41-3DA3E35DD2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59450" r="21652" b="2100"/>
          <a:stretch/>
        </p:blipFill>
        <p:spPr>
          <a:xfrm>
            <a:off x="3622509" y="1340768"/>
            <a:ext cx="5292080" cy="2484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8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486360" y="332656"/>
            <a:ext cx="8406119" cy="63813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600" dirty="0">
                <a:latin typeface="Candara" panose="020E0502030303020204" pitchFamily="34" charset="0"/>
              </a:rPr>
              <a:t>Československo se stalo </a:t>
            </a:r>
            <a:r>
              <a:rPr lang="cs-CZ" sz="2600" b="1" dirty="0">
                <a:latin typeface="Candara" panose="020E0502030303020204" pitchFamily="34" charset="0"/>
              </a:rPr>
              <a:t>demokratickou republikou:</a:t>
            </a:r>
          </a:p>
          <a:p>
            <a:pPr>
              <a:lnSpc>
                <a:spcPct val="100000"/>
              </a:lnSpc>
            </a:pPr>
            <a:r>
              <a:rPr lang="cs-CZ" sz="2600" dirty="0">
                <a:latin typeface="Candara" panose="020E0502030303020204" pitchFamily="34" charset="0"/>
              </a:rPr>
              <a:t>Na vládě se podíleli </a:t>
            </a:r>
            <a:r>
              <a:rPr lang="cs-CZ" sz="2600" b="1" dirty="0">
                <a:latin typeface="Candara" panose="020E0502030303020204" pitchFamily="34" charset="0"/>
              </a:rPr>
              <a:t>volení</a:t>
            </a:r>
            <a:br>
              <a:rPr lang="cs-CZ" sz="2600" dirty="0">
                <a:latin typeface="Candara" panose="020E0502030303020204" pitchFamily="34" charset="0"/>
              </a:rPr>
            </a:br>
            <a:r>
              <a:rPr lang="cs-CZ" sz="2600" dirty="0">
                <a:latin typeface="Candara" panose="020E0502030303020204" pitchFamily="34" charset="0"/>
              </a:rPr>
              <a:t>zástupci občanů.</a:t>
            </a:r>
          </a:p>
          <a:p>
            <a:pPr>
              <a:lnSpc>
                <a:spcPct val="100000"/>
              </a:lnSpc>
            </a:pPr>
            <a:r>
              <a:rPr lang="cs-CZ" sz="2600" b="1" dirty="0">
                <a:latin typeface="Candara" panose="020E0502030303020204" pitchFamily="34" charset="0"/>
              </a:rPr>
              <a:t>Zvolen prezident </a:t>
            </a:r>
            <a:br>
              <a:rPr lang="cs-CZ" sz="2600" b="1" dirty="0">
                <a:latin typeface="Candara" panose="020E0502030303020204" pitchFamily="34" charset="0"/>
              </a:rPr>
            </a:br>
            <a:r>
              <a:rPr lang="cs-CZ" sz="2600" b="1" u="sng" dirty="0">
                <a:solidFill>
                  <a:srgbClr val="CC0000"/>
                </a:solidFill>
                <a:latin typeface="Candara" panose="020E0502030303020204" pitchFamily="34" charset="0"/>
              </a:rPr>
              <a:t>Tomáš Garrigue Masaryk</a:t>
            </a:r>
          </a:p>
          <a:p>
            <a:pPr>
              <a:lnSpc>
                <a:spcPct val="100000"/>
              </a:lnSpc>
            </a:pPr>
            <a:endParaRPr lang="cs-CZ" sz="2600" b="1" u="sng" dirty="0">
              <a:solidFill>
                <a:srgbClr val="CC0000"/>
              </a:solidFill>
              <a:latin typeface="Candara" panose="020E0502030303020204" pitchFamily="34" charset="0"/>
            </a:endParaRPr>
          </a:p>
          <a:p>
            <a:pPr>
              <a:lnSpc>
                <a:spcPct val="100000"/>
              </a:lnSpc>
            </a:pPr>
            <a:r>
              <a:rPr lang="cs-CZ" sz="2600" dirty="0">
                <a:latin typeface="Candara" panose="020E0502030303020204" pitchFamily="34" charset="0"/>
              </a:rPr>
              <a:t>Byla přijata </a:t>
            </a:r>
            <a:r>
              <a:rPr lang="cs-CZ" sz="2600" b="1" dirty="0">
                <a:latin typeface="Candara" panose="020E0502030303020204" pitchFamily="34" charset="0"/>
              </a:rPr>
              <a:t>Ústava</a:t>
            </a:r>
          </a:p>
          <a:p>
            <a:pPr>
              <a:lnSpc>
                <a:spcPct val="100000"/>
              </a:lnSpc>
            </a:pPr>
            <a:r>
              <a:rPr lang="cs-CZ" sz="2600" b="1" dirty="0">
                <a:latin typeface="Candara" panose="020E0502030303020204" pitchFamily="34" charset="0"/>
              </a:rPr>
              <a:t>Rovnoprávnost všech občanů </a:t>
            </a:r>
            <a:br>
              <a:rPr lang="cs-CZ" sz="2600" b="1" dirty="0">
                <a:latin typeface="Candara" panose="020E0502030303020204" pitchFamily="34" charset="0"/>
              </a:rPr>
            </a:br>
            <a:r>
              <a:rPr lang="cs-CZ" sz="2600" b="1" dirty="0">
                <a:latin typeface="Candara" panose="020E0502030303020204" pitchFamily="34" charset="0"/>
              </a:rPr>
              <a:t>bez rozdílu majetku, </a:t>
            </a:r>
            <a:br>
              <a:rPr lang="cs-CZ" sz="2600" b="1" dirty="0">
                <a:latin typeface="Candara" panose="020E0502030303020204" pitchFamily="34" charset="0"/>
              </a:rPr>
            </a:br>
            <a:r>
              <a:rPr lang="cs-CZ" sz="2600" b="1" dirty="0">
                <a:latin typeface="Candara" panose="020E0502030303020204" pitchFamily="34" charset="0"/>
              </a:rPr>
              <a:t>náboženství a národnosti</a:t>
            </a:r>
          </a:p>
          <a:p>
            <a:pPr>
              <a:lnSpc>
                <a:spcPct val="100000"/>
              </a:lnSpc>
            </a:pPr>
            <a:r>
              <a:rPr lang="cs-CZ" sz="2600" dirty="0">
                <a:latin typeface="Candara" panose="020E0502030303020204" pitchFamily="34" charset="0"/>
              </a:rPr>
              <a:t>Výsady šlechty byly zrušeny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6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b="1" dirty="0">
              <a:latin typeface="Candara" panose="020E0502030303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0C54FFE-F259-4DAB-BBB1-0255A567E4B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369" y="2924944"/>
            <a:ext cx="3796680" cy="2528648"/>
          </a:xfrm>
          <a:prstGeom prst="rect">
            <a:avLst/>
          </a:prstGeom>
        </p:spPr>
      </p:pic>
      <p:pic>
        <p:nvPicPr>
          <p:cNvPr id="1026" name="Picture 2" descr="Společenskovědní web Marka Šimoňáka">
            <a:extLst>
              <a:ext uri="{FF2B5EF4-FFF2-40B4-BE49-F238E27FC236}">
                <a16:creationId xmlns:a16="http://schemas.microsoft.com/office/drawing/2014/main" id="{32B84B51-5232-4517-8725-157022279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402" y="3916415"/>
            <a:ext cx="17145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Masarykismus – Wikipedie">
            <a:extLst>
              <a:ext uri="{FF2B5EF4-FFF2-40B4-BE49-F238E27FC236}">
                <a16:creationId xmlns:a16="http://schemas.microsoft.com/office/drawing/2014/main" id="{BA3850D2-6EB4-4070-96A3-BB17963FE8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32"/>
          <a:stretch/>
        </p:blipFill>
        <p:spPr bwMode="auto">
          <a:xfrm>
            <a:off x="4932040" y="984711"/>
            <a:ext cx="1771650" cy="20435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A05D0F3-002B-412A-8FA9-929B0FD0F8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623" y="1040082"/>
            <a:ext cx="1829491" cy="182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75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683568" y="529207"/>
            <a:ext cx="8406119" cy="364502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600" dirty="0">
                <a:latin typeface="Candara" panose="020E0502030303020204" pitchFamily="34" charset="0"/>
              </a:rPr>
              <a:t>Začalo</a:t>
            </a:r>
            <a:r>
              <a:rPr lang="cs-CZ" sz="2600" b="1" dirty="0">
                <a:latin typeface="Candara" panose="020E0502030303020204" pitchFamily="34" charset="0"/>
              </a:rPr>
              <a:t> budování státu:</a:t>
            </a:r>
          </a:p>
          <a:p>
            <a:pPr>
              <a:lnSpc>
                <a:spcPct val="100000"/>
              </a:lnSpc>
            </a:pPr>
            <a:r>
              <a:rPr lang="cs-CZ" sz="2600" dirty="0">
                <a:latin typeface="Candara" panose="020E0502030303020204" pitchFamily="34" charset="0"/>
              </a:rPr>
              <a:t>České země byly průmyslově vyspělé.</a:t>
            </a:r>
          </a:p>
          <a:p>
            <a:pPr>
              <a:lnSpc>
                <a:spcPct val="100000"/>
              </a:lnSpc>
            </a:pPr>
            <a:r>
              <a:rPr lang="cs-CZ" sz="2600" dirty="0">
                <a:latin typeface="Candara" panose="020E0502030303020204" pitchFamily="34" charset="0"/>
              </a:rPr>
              <a:t>Slovensko a Podkarpatská Rus byly značně zaostalé</a:t>
            </a:r>
            <a:br>
              <a:rPr lang="cs-CZ" sz="2600" dirty="0">
                <a:latin typeface="Candara" panose="020E0502030303020204" pitchFamily="34" charset="0"/>
              </a:rPr>
            </a:br>
            <a:r>
              <a:rPr lang="cs-CZ" sz="2600" dirty="0">
                <a:latin typeface="Candara" panose="020E0502030303020204" pitchFamily="34" charset="0"/>
              </a:rPr>
              <a:t>(hospodářsky, ve školství i v kultuře).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36141EC4-1A1C-4ED5-B0AD-CA6B0AF698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54" y="2996952"/>
            <a:ext cx="8074891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2523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539552" y="404664"/>
            <a:ext cx="8550135" cy="604867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600" dirty="0">
                <a:latin typeface="Candara" panose="020E0502030303020204" pitchFamily="34" charset="0"/>
              </a:rPr>
              <a:t>Ihned po skončení války se začalo s </a:t>
            </a:r>
            <a:r>
              <a:rPr lang="cs-CZ" sz="2600" b="1" dirty="0">
                <a:latin typeface="Candara" panose="020E0502030303020204" pitchFamily="34" charset="0"/>
              </a:rPr>
              <a:t>výstavbou nových průmyslových podniků</a:t>
            </a:r>
            <a:r>
              <a:rPr lang="cs-CZ" sz="2600" dirty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600" dirty="0">
                <a:latin typeface="Candara" panose="020E0502030303020204" pitchFamily="34" charset="0"/>
              </a:rPr>
              <a:t>Např. </a:t>
            </a:r>
            <a:r>
              <a:rPr lang="cs-CZ" sz="2600" b="1" dirty="0">
                <a:latin typeface="Candara" panose="020E0502030303020204" pitchFamily="34" charset="0"/>
              </a:rPr>
              <a:t>závody Tomáše Bati ve Zlíně </a:t>
            </a:r>
            <a:r>
              <a:rPr lang="cs-CZ" sz="2600" dirty="0">
                <a:latin typeface="Candara" panose="020E0502030303020204" pitchFamily="34" charset="0"/>
              </a:rPr>
              <a:t>– jedna z největších továren na obuv na světě.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600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600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cs-CZ" sz="2600" b="1" dirty="0">
                <a:latin typeface="Candara" panose="020E0502030303020204" pitchFamily="34" charset="0"/>
              </a:rPr>
              <a:t>Československo se brzy zařadilo k vyspělým průmyslovým státům.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600" dirty="0">
                <a:latin typeface="Candara" panose="020E0502030303020204" pitchFamily="34" charset="0"/>
              </a:rPr>
              <a:t>Do světa se vyváželi – </a:t>
            </a:r>
            <a:r>
              <a:rPr lang="cs-CZ" sz="2600" b="1" dirty="0">
                <a:latin typeface="Candara" panose="020E0502030303020204" pitchFamily="34" charset="0"/>
              </a:rPr>
              <a:t>stroje, zbraně, sklo, obuv, textilní výrobky, lokomotivy, turbíny, zemědělské stroje, …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9F8CB73-C071-4262-8387-A1346DE246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75"/>
          <a:stretch/>
        </p:blipFill>
        <p:spPr>
          <a:xfrm>
            <a:off x="5365521" y="1916832"/>
            <a:ext cx="3329632" cy="2451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C907F525-0DD7-4553-9DEF-43481936B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348880"/>
            <a:ext cx="4443482" cy="188674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70511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251520" y="436610"/>
            <a:ext cx="8857591" cy="603619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600" b="1" dirty="0">
                <a:latin typeface="Candara" panose="020E0502030303020204" pitchFamily="34" charset="0"/>
              </a:rPr>
              <a:t>Zlepšila se situace dělníků </a:t>
            </a:r>
            <a:br>
              <a:rPr lang="cs-CZ" sz="2600" b="1" dirty="0">
                <a:latin typeface="Candara" panose="020E0502030303020204" pitchFamily="34" charset="0"/>
              </a:rPr>
            </a:br>
            <a:r>
              <a:rPr lang="cs-CZ" sz="2600" b="1" dirty="0">
                <a:latin typeface="Candara" panose="020E0502030303020204" pitchFamily="34" charset="0"/>
              </a:rPr>
              <a:t>	</a:t>
            </a:r>
            <a:r>
              <a:rPr lang="cs-CZ" sz="2600" dirty="0">
                <a:latin typeface="Candara" panose="020E0502030303020204" pitchFamily="34" charset="0"/>
                <a:sym typeface="Wingdings" panose="05000000000000000000" pitchFamily="2" charset="2"/>
              </a:rPr>
              <a:t></a:t>
            </a:r>
            <a:r>
              <a:rPr lang="cs-CZ" sz="2600" dirty="0">
                <a:latin typeface="Candara" panose="020E0502030303020204" pitchFamily="34" charset="0"/>
              </a:rPr>
              <a:t> zavedení </a:t>
            </a:r>
            <a:r>
              <a:rPr lang="cs-CZ" sz="2600" b="1" dirty="0">
                <a:latin typeface="Candara" panose="020E0502030303020204" pitchFamily="34" charset="0"/>
              </a:rPr>
              <a:t>osmihodinové pracovní doby</a:t>
            </a:r>
            <a:r>
              <a:rPr lang="cs-CZ" sz="2600" dirty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600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cs-CZ" sz="2600" b="1" dirty="0">
                <a:latin typeface="Candara" panose="020E0502030303020204" pitchFamily="34" charset="0"/>
              </a:rPr>
              <a:t>Velké pokrok učinilo zemědělství </a:t>
            </a:r>
            <a:r>
              <a:rPr lang="cs-CZ" sz="2600" dirty="0">
                <a:latin typeface="Candara" panose="020E0502030303020204" pitchFamily="34" charset="0"/>
              </a:rPr>
              <a:t>– šlechtické velkostatky </a:t>
            </a:r>
            <a:br>
              <a:rPr lang="cs-CZ" sz="2600" dirty="0">
                <a:latin typeface="Candara" panose="020E0502030303020204" pitchFamily="34" charset="0"/>
              </a:rPr>
            </a:br>
            <a:r>
              <a:rPr lang="cs-CZ" sz="2600" dirty="0">
                <a:latin typeface="Candara" panose="020E0502030303020204" pitchFamily="34" charset="0"/>
              </a:rPr>
              <a:t>		byly rozděleny drobným rolníkům.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3DF88C59-4CE0-44F1-819B-821E39F82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75" y="3212976"/>
            <a:ext cx="5088381" cy="3403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AF7CBC30-B6CD-430F-BA72-1F4659AE4D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70" r="10281"/>
          <a:stretch/>
        </p:blipFill>
        <p:spPr>
          <a:xfrm>
            <a:off x="5063482" y="2852936"/>
            <a:ext cx="3779912" cy="2609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985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řevo">
  <a:themeElements>
    <a:clrScheme name="Dřev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řevo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řev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TM03090434[[fn=Dřevo]]</Template>
  <TotalTime>3210</TotalTime>
  <Words>197</Words>
  <Application>Microsoft Office PowerPoint</Application>
  <PresentationFormat>Předvádění na obrazovce (4:3)</PresentationFormat>
  <Paragraphs>31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2" baseType="lpstr">
      <vt:lpstr>Candara</vt:lpstr>
      <vt:lpstr>Rockwell</vt:lpstr>
      <vt:lpstr>Rockwell Condensed</vt:lpstr>
      <vt:lpstr>Wingdings</vt:lpstr>
      <vt:lpstr>Dřevo</vt:lpstr>
      <vt:lpstr>Samostatné Československo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 dobách přemyslovských knížat</dc:title>
  <dc:creator>uživatelka</dc:creator>
  <cp:lastModifiedBy>Informatika</cp:lastModifiedBy>
  <cp:revision>187</cp:revision>
  <dcterms:created xsi:type="dcterms:W3CDTF">2018-09-23T12:24:39Z</dcterms:created>
  <dcterms:modified xsi:type="dcterms:W3CDTF">2021-03-24T18:08:28Z</dcterms:modified>
</cp:coreProperties>
</file>