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68" r:id="rId3"/>
    <p:sldId id="270" r:id="rId4"/>
    <p:sldId id="269" r:id="rId5"/>
    <p:sldId id="271" r:id="rId6"/>
    <p:sldId id="272" r:id="rId7"/>
    <p:sldId id="273" r:id="rId8"/>
    <p:sldId id="274" r:id="rId9"/>
    <p:sldId id="27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65" d="100"/>
          <a:sy n="65" d="100"/>
        </p:scale>
        <p:origin x="58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21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8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17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38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696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415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731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96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483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663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5464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8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27.03.2023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12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7akm6F9Hes&amp;list=PLnplwgXmL676ZF4XY6BrbKpRFABnZExbv&amp;index=94" TargetMode="External"/><Relationship Id="rId2" Type="http://schemas.openxmlformats.org/officeDocument/2006/relationships/hyperlink" Target="https://www.youtube.com/watch?v=CHjv02nwAWc&amp;list=PLnplwgXmL676ZF4XY6BrbKpRFABnZExbv&amp;index=93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qD8ec7pJ4SY&amp;list=PLnplwgXmL676ZF4XY6BrbKpRFABnZExbv&amp;index=95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5556" y="1630356"/>
            <a:ext cx="7992888" cy="1793167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cs-CZ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andara" panose="020E0502030303020204" pitchFamily="34" charset="0"/>
              </a:rPr>
              <a:t>První světová válka ( 1914 – 1918 )</a:t>
            </a:r>
            <a:endParaRPr lang="cs-CZ" b="1" dirty="0">
              <a:ln w="1905"/>
              <a:solidFill>
                <a:srgbClr val="C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Candara" panose="020E0502030303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1A7E1AD-0737-4951-B84C-C015C2491B8D}"/>
              </a:ext>
            </a:extLst>
          </p:cNvPr>
          <p:cNvSpPr txBox="1"/>
          <p:nvPr/>
        </p:nvSpPr>
        <p:spPr>
          <a:xfrm>
            <a:off x="575556" y="4509120"/>
            <a:ext cx="74528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hlinkClick r:id="rId2"/>
              </a:rPr>
              <a:t>Dějiny 93 - První světová válka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3"/>
              </a:rPr>
              <a:t>Dějiny 94 - První odboj legie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4"/>
              </a:rPr>
              <a:t>Dějiny 95 - Vznik samostatného Československa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504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latin typeface="Candara" panose="020E0502030303020204" pitchFamily="34" charset="0"/>
              </a:rPr>
              <a:t>Přelom 19. a 20. století – mocenské rozpory mezi nejsilnějšími evropskými státy </a:t>
            </a:r>
            <a:r>
              <a:rPr lang="cs-CZ" sz="2800" dirty="0">
                <a:latin typeface="Candara" panose="020E0502030303020204" pitchFamily="34" charset="0"/>
              </a:rPr>
              <a:t>(hlavně o kolonie </a:t>
            </a:r>
            <a:br>
              <a:rPr lang="cs-CZ" sz="2800" dirty="0">
                <a:latin typeface="Candara" panose="020E0502030303020204" pitchFamily="34" charset="0"/>
              </a:rPr>
            </a:br>
            <a:r>
              <a:rPr lang="cs-CZ" sz="2800" dirty="0">
                <a:latin typeface="Candara" panose="020E0502030303020204" pitchFamily="34" charset="0"/>
              </a:rPr>
              <a:t>v Africe a v Asii)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latin typeface="Candara" panose="020E0502030303020204" pitchFamily="34" charset="0"/>
              </a:rPr>
              <a:t>Záminka k válce – atentát na následníka trůnu Františka Ferdinanda d´Este </a:t>
            </a:r>
            <a:r>
              <a:rPr lang="cs-CZ" sz="2800" dirty="0">
                <a:latin typeface="Candara" panose="020E0502030303020204" pitchFamily="34" charset="0"/>
              </a:rPr>
              <a:t>(červen 1914 Sarajevo)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- rakouský císař vyhlásil Srbsku válku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45D3E60-7B52-47FE-A1E1-44F4CD97D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284984"/>
            <a:ext cx="4678935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732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Do bojů se postupně přidaly další mocnosti.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Do bojů bylo zavlečeno 70 milionů lidí z 35 států světa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 – 10 milionů zahynulo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– 20 milionů zůstalo zmrzačených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Byla to ničivější válka než všechny předchozí.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19A242A-3FF2-447D-BA56-95BB061CC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192104"/>
            <a:ext cx="6480720" cy="3428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143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78128" cy="12241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Proti sobě válčili :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C86C7266-F681-4BC6-BFEF-22523EA210AE}"/>
              </a:ext>
            </a:extLst>
          </p:cNvPr>
          <p:cNvSpPr txBox="1">
            <a:spLocks/>
          </p:cNvSpPr>
          <p:nvPr/>
        </p:nvSpPr>
        <p:spPr>
          <a:xfrm>
            <a:off x="482912" y="939554"/>
            <a:ext cx="3744416" cy="5544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cs-CZ" sz="2800" b="1" u="sng" dirty="0">
                <a:solidFill>
                  <a:srgbClr val="C00000"/>
                </a:solidFill>
                <a:latin typeface="Candara" panose="020E0502030303020204" pitchFamily="34" charset="0"/>
              </a:rPr>
              <a:t>Dohoda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cs-CZ" sz="2800" b="1" dirty="0">
                <a:latin typeface="Candara" panose="020E0502030303020204" pitchFamily="34" charset="0"/>
              </a:rPr>
              <a:t>Velká Británie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cs-CZ" sz="2800" b="1" dirty="0">
                <a:latin typeface="Candara" panose="020E0502030303020204" pitchFamily="34" charset="0"/>
              </a:rPr>
              <a:t>Francie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cs-CZ" sz="2800" b="1" dirty="0">
                <a:latin typeface="Candara" panose="020E0502030303020204" pitchFamily="34" charset="0"/>
              </a:rPr>
              <a:t>Rusko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6725F4E3-09E4-43C8-A396-99609756B0E9}"/>
              </a:ext>
            </a:extLst>
          </p:cNvPr>
          <p:cNvSpPr txBox="1">
            <a:spLocks/>
          </p:cNvSpPr>
          <p:nvPr/>
        </p:nvSpPr>
        <p:spPr>
          <a:xfrm>
            <a:off x="3419872" y="944724"/>
            <a:ext cx="5241216" cy="2988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cs-CZ" sz="2800" b="1" u="sng" dirty="0">
                <a:solidFill>
                  <a:srgbClr val="C00000"/>
                </a:solidFill>
                <a:latin typeface="Candara" panose="020E0502030303020204" pitchFamily="34" charset="0"/>
              </a:rPr>
              <a:t>Ústřední mocnosti 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cs-CZ" sz="2800" b="1" dirty="0">
                <a:latin typeface="Candara" panose="020E0502030303020204" pitchFamily="34" charset="0"/>
              </a:rPr>
              <a:t>Rakousko-Uhersko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cs-CZ" sz="2800" b="1" dirty="0">
                <a:latin typeface="Candara" panose="020E0502030303020204" pitchFamily="34" charset="0"/>
              </a:rPr>
              <a:t>Německo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cs-CZ" sz="2800" b="1" dirty="0">
                <a:latin typeface="Candara" panose="020E0502030303020204" pitchFamily="34" charset="0"/>
              </a:rPr>
              <a:t>(Itálie)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CE32DB1-537F-4C26-8DE1-15DCF284C3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21"/>
          <a:stretch/>
        </p:blipFill>
        <p:spPr>
          <a:xfrm>
            <a:off x="1861093" y="3402124"/>
            <a:ext cx="4732469" cy="328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6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Na všech frontách zuřily těžké boje: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Použití nových zdokonalených zbraní, tanky, letadla, otravné plyny, bojuje se v zákopech (zákopová válka) 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16A0839-FF37-4410-9E5E-37C7DF3E6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04" y="1916832"/>
            <a:ext cx="6722878" cy="4580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427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Život obyčejných lidí se za války velmi zhoršil</a:t>
            </a:r>
          </a:p>
          <a:p>
            <a:pPr lvl="1"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Bída a hlad</a:t>
            </a:r>
          </a:p>
          <a:p>
            <a:pPr lvl="1"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Muži museli narukovat</a:t>
            </a:r>
          </a:p>
          <a:p>
            <a:pPr lvl="1"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Na polích a v továrnách pracují ženy a děti</a:t>
            </a:r>
          </a:p>
          <a:p>
            <a:pPr lvl="1"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Nedostatek potravin a surovin.</a:t>
            </a:r>
          </a:p>
          <a:p>
            <a:pPr lvl="1"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Mnoho lidí umírá z nedostatku léků a potravin 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31C61C2-1460-42DC-B1A1-70946033E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02579"/>
            <a:ext cx="4896544" cy="3411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084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Začalo hnutí odporu k rakouské vládě.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Mnozí čeští vojáci přebíhají na druhou stranu fronty </a:t>
            </a:r>
            <a:br>
              <a:rPr lang="cs-CZ" sz="2800" dirty="0">
                <a:latin typeface="Candara" panose="020E0502030303020204" pitchFamily="34" charset="0"/>
              </a:rPr>
            </a:br>
            <a:r>
              <a:rPr lang="cs-CZ" sz="2800" dirty="0">
                <a:latin typeface="Candara" panose="020E0502030303020204" pitchFamily="34" charset="0"/>
              </a:rPr>
              <a:t>– do </a:t>
            </a:r>
            <a:r>
              <a:rPr lang="cs-CZ" sz="2800" b="1" dirty="0">
                <a:latin typeface="Candara" panose="020E0502030303020204" pitchFamily="34" charset="0"/>
              </a:rPr>
              <a:t>Ruska</a:t>
            </a:r>
            <a:r>
              <a:rPr lang="cs-CZ" sz="2800" dirty="0">
                <a:latin typeface="Candara" panose="020E0502030303020204" pitchFamily="34" charset="0"/>
              </a:rPr>
              <a:t> a do </a:t>
            </a:r>
            <a:r>
              <a:rPr lang="cs-CZ" sz="2800" b="1" dirty="0">
                <a:latin typeface="Candara" panose="020E0502030303020204" pitchFamily="34" charset="0"/>
              </a:rPr>
              <a:t>Francie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  <a:sym typeface="Wingdings" panose="05000000000000000000" pitchFamily="2" charset="2"/>
              </a:rPr>
              <a:t> </a:t>
            </a:r>
            <a:r>
              <a:rPr lang="cs-CZ" sz="2800" dirty="0">
                <a:latin typeface="Candara" panose="020E0502030303020204" pitchFamily="34" charset="0"/>
              </a:rPr>
              <a:t>zakládají se </a:t>
            </a:r>
            <a:r>
              <a:rPr lang="cs-CZ" sz="2800" b="1" dirty="0">
                <a:latin typeface="Candara" panose="020E0502030303020204" pitchFamily="34" charset="0"/>
              </a:rPr>
              <a:t>československé legie</a:t>
            </a:r>
            <a:r>
              <a:rPr lang="cs-CZ" sz="2800" dirty="0">
                <a:latin typeface="Candara" panose="020E0502030303020204" pitchFamily="34" charset="0"/>
              </a:rPr>
              <a:t>.</a:t>
            </a:r>
            <a:endParaRPr lang="cs-CZ" sz="28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0B03853-FCAA-43CF-BCB3-CC3C833F66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6" y="3523320"/>
            <a:ext cx="2531436" cy="2636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B7BC154-9358-4BF9-B487-2DB252FF6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712" y="2842012"/>
            <a:ext cx="5256584" cy="3318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078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367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dirty="0">
                <a:latin typeface="Candara" panose="020E0502030303020204" pitchFamily="34" charset="0"/>
              </a:rPr>
              <a:t>Vzniká</a:t>
            </a:r>
            <a:r>
              <a:rPr lang="cs-CZ" sz="2800" b="1" dirty="0">
                <a:latin typeface="Candara" panose="020E0502030303020204" pitchFamily="34" charset="0"/>
              </a:rPr>
              <a:t> zahraniční odboj 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solidFill>
                  <a:srgbClr val="C00000"/>
                </a:solidFill>
                <a:latin typeface="Candara" panose="020E0502030303020204" pitchFamily="34" charset="0"/>
              </a:rPr>
              <a:t>Tomáš Garrigue              Edvard            Milan Rastislav</a:t>
            </a:r>
            <a:br>
              <a:rPr lang="cs-CZ" sz="2800" b="1" dirty="0">
                <a:solidFill>
                  <a:srgbClr val="C00000"/>
                </a:solidFill>
                <a:latin typeface="Candara" panose="020E0502030303020204" pitchFamily="34" charset="0"/>
              </a:rPr>
            </a:br>
            <a:r>
              <a:rPr lang="cs-CZ" sz="2800" b="1" dirty="0">
                <a:solidFill>
                  <a:srgbClr val="C00000"/>
                </a:solidFill>
                <a:latin typeface="Candara" panose="020E0502030303020204" pitchFamily="34" charset="0"/>
              </a:rPr>
              <a:t>        Masaryk                     Beneš                  Štefánik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solidFill>
                <a:srgbClr val="C00000"/>
              </a:solidFill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solidFill>
                <a:srgbClr val="C00000"/>
              </a:solidFill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solidFill>
                <a:srgbClr val="C00000"/>
              </a:solidFill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solidFill>
                <a:srgbClr val="C00000"/>
              </a:solidFill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solidFill>
                <a:srgbClr val="C00000"/>
              </a:solidFill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latin typeface="Candara" panose="020E0502030303020204" pitchFamily="34" charset="0"/>
              </a:rPr>
              <a:t>- </a:t>
            </a:r>
            <a:r>
              <a:rPr lang="cs-CZ" sz="2800" dirty="0">
                <a:latin typeface="Candara" panose="020E0502030303020204" pitchFamily="34" charset="0"/>
              </a:rPr>
              <a:t>jednali v zahraničí </a:t>
            </a:r>
            <a:r>
              <a:rPr lang="cs-CZ" sz="2800" b="1" dirty="0">
                <a:latin typeface="Candara" panose="020E0502030303020204" pitchFamily="34" charset="0"/>
              </a:rPr>
              <a:t>o vzniku samostatného    československého státu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DB37BD5-0339-4BD8-933D-800821493D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55"/>
          <a:stretch/>
        </p:blipFill>
        <p:spPr>
          <a:xfrm>
            <a:off x="6060543" y="1846046"/>
            <a:ext cx="2351504" cy="2781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2BD6852-AB42-4107-837B-1F8CE91AA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607" y="1847120"/>
            <a:ext cx="2016224" cy="2782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6EBABC1-25D5-4D90-AD07-4E76AD76E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58" y="1844824"/>
            <a:ext cx="2448502" cy="2765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259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367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solidFill>
                  <a:srgbClr val="CC0000"/>
                </a:solidFill>
                <a:latin typeface="Candara" panose="020E0502030303020204" pitchFamily="34" charset="0"/>
              </a:rPr>
              <a:t>Válka skončila v listopadu 1918 porážkou Rakouska-Uherska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latin typeface="Candara" panose="020E0502030303020204" pitchFamily="34" charset="0"/>
              </a:rPr>
              <a:t>Po válce se Rakousko-Uhersko začíná rozpadat.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solidFill>
                  <a:srgbClr val="CC0000"/>
                </a:solidFill>
                <a:latin typeface="Candara" panose="020E0502030303020204" pitchFamily="34" charset="0"/>
              </a:rPr>
              <a:t>28. </a:t>
            </a:r>
            <a:r>
              <a:rPr lang="cs-CZ" sz="2800" b="1">
                <a:solidFill>
                  <a:srgbClr val="CC0000"/>
                </a:solidFill>
                <a:latin typeface="Candara" panose="020E0502030303020204" pitchFamily="34" charset="0"/>
              </a:rPr>
              <a:t>října </a:t>
            </a:r>
            <a:r>
              <a:rPr lang="cs-CZ" sz="2800" b="1" dirty="0">
                <a:solidFill>
                  <a:srgbClr val="CC0000"/>
                </a:solidFill>
                <a:latin typeface="Candara" panose="020E0502030303020204" pitchFamily="34" charset="0"/>
              </a:rPr>
              <a:t>1918 vzniká samostatný československý stát.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8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399AD41-1BD2-4735-A75D-F458950386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1" t="25850" r="13679" b="16273"/>
          <a:stretch/>
        </p:blipFill>
        <p:spPr>
          <a:xfrm>
            <a:off x="1187623" y="2852936"/>
            <a:ext cx="6295557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64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Dřev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řev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řev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2360</TotalTime>
  <Words>265</Words>
  <Application>Microsoft Office PowerPoint</Application>
  <PresentationFormat>Předvádění na obrazovce (4:3)</PresentationFormat>
  <Paragraphs>47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Candara</vt:lpstr>
      <vt:lpstr>Rockwell</vt:lpstr>
      <vt:lpstr>Rockwell Condensed</vt:lpstr>
      <vt:lpstr>Wingdings</vt:lpstr>
      <vt:lpstr>Dřevo</vt:lpstr>
      <vt:lpstr>První světová válka ( 1914 – 1918 )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dobách přemyslovských knížat</dc:title>
  <dc:creator>uživatelka</dc:creator>
  <cp:lastModifiedBy>Ucitel2</cp:lastModifiedBy>
  <cp:revision>172</cp:revision>
  <dcterms:created xsi:type="dcterms:W3CDTF">2018-09-23T12:24:39Z</dcterms:created>
  <dcterms:modified xsi:type="dcterms:W3CDTF">2023-03-27T08:29:27Z</dcterms:modified>
</cp:coreProperties>
</file>