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56" r:id="rId2"/>
    <p:sldId id="268" r:id="rId3"/>
    <p:sldId id="274" r:id="rId4"/>
    <p:sldId id="269" r:id="rId5"/>
    <p:sldId id="275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 varScale="1">
        <p:scale>
          <a:sx n="82" d="100"/>
          <a:sy n="82" d="100"/>
        </p:scale>
        <p:origin x="93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7213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8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17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38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696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4150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731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96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483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663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5464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88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14.03.2021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12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s://www.youtube.com/watch?v=f3eCoHZ1e7I&amp;list=PLnplwgXmL676ZF4XY6BrbKpRFABnZExbv&amp;index=90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75556" y="1630356"/>
            <a:ext cx="7992888" cy="1793167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cs-CZ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andara" panose="020E0502030303020204" pitchFamily="34" charset="0"/>
              </a:rPr>
              <a:t>Nové uspořádání</a:t>
            </a:r>
            <a:br>
              <a:rPr lang="cs-CZ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andara" panose="020E0502030303020204" pitchFamily="34" charset="0"/>
              </a:rPr>
            </a:br>
            <a:r>
              <a:rPr lang="cs-CZ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andara" panose="020E0502030303020204" pitchFamily="34" charset="0"/>
              </a:rPr>
              <a:t>Společnosti</a:t>
            </a:r>
            <a:endParaRPr lang="cs-CZ" b="1" dirty="0">
              <a:ln w="1905"/>
              <a:solidFill>
                <a:srgbClr val="C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043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06119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Prudký rozvoj průmyslu souvisel s novými</a:t>
            </a:r>
            <a:r>
              <a:rPr lang="cs-CZ" sz="2800" b="1" dirty="0">
                <a:latin typeface="Candara" panose="020E0502030303020204" pitchFamily="34" charset="0"/>
              </a:rPr>
              <a:t> vynálezy.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latin typeface="Candara" panose="020E0502030303020204" pitchFamily="34" charset="0"/>
              </a:rPr>
              <a:t>Využití </a:t>
            </a:r>
            <a:r>
              <a:rPr lang="cs-CZ" sz="2800" b="1" dirty="0">
                <a:solidFill>
                  <a:srgbClr val="CC0000"/>
                </a:solidFill>
                <a:latin typeface="Candara" panose="020E0502030303020204" pitchFamily="34" charset="0"/>
              </a:rPr>
              <a:t>elektřiny</a:t>
            </a:r>
            <a:r>
              <a:rPr lang="cs-CZ" sz="2800" b="1" dirty="0">
                <a:latin typeface="Candara" panose="020E0502030303020204" pitchFamily="34" charset="0"/>
              </a:rPr>
              <a:t> k pohonu strojů i ke svícení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Rozvoj dopravy:</a:t>
            </a:r>
          </a:p>
          <a:p>
            <a:pPr lvl="1">
              <a:lnSpc>
                <a:spcPct val="100000"/>
              </a:lnSpc>
            </a:pPr>
            <a:r>
              <a:rPr lang="cs-CZ" sz="2600" b="1" dirty="0">
                <a:latin typeface="Candara" panose="020E0502030303020204" pitchFamily="34" charset="0"/>
              </a:rPr>
              <a:t>automobily</a:t>
            </a:r>
          </a:p>
          <a:p>
            <a:pPr lvl="1">
              <a:lnSpc>
                <a:spcPct val="100000"/>
              </a:lnSpc>
            </a:pPr>
            <a:r>
              <a:rPr lang="cs-CZ" sz="2600" b="1" dirty="0">
                <a:latin typeface="Candara" panose="020E0502030303020204" pitchFamily="34" charset="0"/>
              </a:rPr>
              <a:t>motocykly</a:t>
            </a:r>
          </a:p>
          <a:p>
            <a:pPr lvl="1">
              <a:lnSpc>
                <a:spcPct val="100000"/>
              </a:lnSpc>
            </a:pPr>
            <a:r>
              <a:rPr lang="cs-CZ" sz="2600" b="1" dirty="0">
                <a:latin typeface="Candara" panose="020E0502030303020204" pitchFamily="34" charset="0"/>
              </a:rPr>
              <a:t>tramvaje</a:t>
            </a:r>
          </a:p>
          <a:p>
            <a:pPr lvl="1">
              <a:lnSpc>
                <a:spcPct val="100000"/>
              </a:lnSpc>
            </a:pPr>
            <a:r>
              <a:rPr lang="cs-CZ" sz="2600" b="1" dirty="0">
                <a:latin typeface="Candara" panose="020E0502030303020204" pitchFamily="34" charset="0"/>
              </a:rPr>
              <a:t>letadla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CFB8ABEE-B383-4D26-A3B3-62D1E116E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586544"/>
            <a:ext cx="4059981" cy="2285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FC7ED1F2-48EC-433D-AEB5-52CB348F50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128768"/>
            <a:ext cx="4182956" cy="2601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732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23785" y="238336"/>
            <a:ext cx="7704856" cy="638132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solidFill>
                  <a:srgbClr val="CC0000"/>
                </a:solidFill>
                <a:latin typeface="Candara" panose="020E0502030303020204" pitchFamily="34" charset="0"/>
              </a:rPr>
              <a:t>František Křižík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latin typeface="Candara" panose="020E0502030303020204" pitchFamily="34" charset="0"/>
              </a:rPr>
              <a:t>– vynález obloukové lampy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latin typeface="Candara" panose="020E0502030303020204" pitchFamily="34" charset="0"/>
              </a:rPr>
              <a:t>– stavitel první elektrické dráhy u nás</a:t>
            </a: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  <a:hlinkClick r:id="rId2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  <a:hlinkClick r:id="rId2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  <a:hlinkClick r:id="rId2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  <a:hlinkClick r:id="rId2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  <a:hlinkClick r:id="rId2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  <a:hlinkClick r:id="rId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2400" b="1" dirty="0">
                <a:latin typeface="Candara" panose="020E0502030303020204" pitchFamily="34" charset="0"/>
                <a:hlinkClick r:id="rId2"/>
              </a:rPr>
              <a:t>Dějiny 90 Bouřlivý rozvoj vědy a techniky</a:t>
            </a:r>
            <a:endParaRPr lang="cs-CZ" sz="2400" b="1" dirty="0">
              <a:latin typeface="Candara" panose="020E0502030303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C63DFD7-28BC-4075-AEB3-2BD89C64E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946" y="318921"/>
            <a:ext cx="2381250" cy="235267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41A33C5-10D0-4FA2-8620-34541937C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65" y="1852475"/>
            <a:ext cx="4277394" cy="2635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575AC37-1728-45E5-98EF-A9F27F5D88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378635"/>
            <a:ext cx="3679114" cy="2533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C3F3BEF-2E26-4CD1-B5B6-79F8C90C163E}"/>
              </a:ext>
            </a:extLst>
          </p:cNvPr>
          <p:cNvSpPr txBox="1"/>
          <p:nvPr/>
        </p:nvSpPr>
        <p:spPr>
          <a:xfrm>
            <a:off x="3635896" y="4869160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atin typeface="Candara" panose="020E0502030303020204" pitchFamily="34" charset="0"/>
              </a:rPr>
              <a:t>Křižíkova</a:t>
            </a:r>
            <a:br>
              <a:rPr lang="cs-CZ" sz="2400" b="1" dirty="0">
                <a:latin typeface="Candara" panose="020E0502030303020204" pitchFamily="34" charset="0"/>
              </a:rPr>
            </a:br>
            <a:r>
              <a:rPr lang="cs-CZ" sz="2400" b="1" dirty="0">
                <a:latin typeface="Candara" panose="020E0502030303020204" pitchFamily="34" charset="0"/>
              </a:rPr>
              <a:t>fontána</a:t>
            </a:r>
          </a:p>
        </p:txBody>
      </p:sp>
    </p:spTree>
    <p:extLst>
      <p:ext uri="{BB962C8B-B14F-4D97-AF65-F5344CB8AC3E}">
        <p14:creationId xmlns:p14="http://schemas.microsoft.com/office/powerpoint/2010/main" val="195673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23785" y="238336"/>
            <a:ext cx="7704856" cy="671905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2400" dirty="0">
                <a:latin typeface="Candara" panose="020E0502030303020204" pitchFamily="34" charset="0"/>
              </a:rPr>
              <a:t>Bouřlivý </a:t>
            </a:r>
            <a:r>
              <a:rPr lang="cs-CZ" sz="2400" b="1" dirty="0">
                <a:latin typeface="Candara" panose="020E0502030303020204" pitchFamily="34" charset="0"/>
              </a:rPr>
              <a:t>rozvoj tovární výroby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2400" dirty="0">
                <a:latin typeface="Candara" panose="020E0502030303020204" pitchFamily="34" charset="0"/>
              </a:rPr>
              <a:t>V Českých zemích byla zavedena </a:t>
            </a:r>
            <a:r>
              <a:rPr lang="cs-CZ" sz="2400" b="1" dirty="0">
                <a:latin typeface="Candara" panose="020E0502030303020204" pitchFamily="34" charset="0"/>
              </a:rPr>
              <a:t>svoboda podnikání</a:t>
            </a:r>
            <a:r>
              <a:rPr lang="cs-CZ" sz="2400" dirty="0">
                <a:latin typeface="Candara" panose="020E0502030303020204" pitchFamily="34" charset="0"/>
              </a:rPr>
              <a:t>.</a:t>
            </a: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2400" b="1" dirty="0">
                <a:latin typeface="Candara" panose="020E0502030303020204" pitchFamily="34" charset="0"/>
              </a:rPr>
              <a:t>Vznik nové společenské a mocenské vrstvy </a:t>
            </a:r>
            <a:r>
              <a:rPr lang="cs-CZ" sz="2400" dirty="0">
                <a:latin typeface="Candara" panose="020E0502030303020204" pitchFamily="34" charset="0"/>
              </a:rPr>
              <a:t>–</a:t>
            </a:r>
            <a:r>
              <a:rPr lang="cs-CZ" sz="2400" b="1" dirty="0">
                <a:latin typeface="Candara" panose="020E0502030303020204" pitchFamily="34" charset="0"/>
              </a:rPr>
              <a:t> továrníci, bankéři, velkoobchodníci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2400" dirty="0">
                <a:latin typeface="Candara" panose="020E0502030303020204" pitchFamily="34" charset="0"/>
              </a:rPr>
              <a:t>Většina lidí pracovala jako </a:t>
            </a:r>
            <a:r>
              <a:rPr lang="cs-CZ" sz="2400" b="1" dirty="0">
                <a:latin typeface="Candara" panose="020E0502030303020204" pitchFamily="34" charset="0"/>
              </a:rPr>
              <a:t>dělníci</a:t>
            </a:r>
            <a:r>
              <a:rPr lang="cs-CZ" sz="2400" dirty="0">
                <a:latin typeface="Candara" panose="020E0502030303020204" pitchFamily="34" charset="0"/>
              </a:rPr>
              <a:t> v továrnách </a:t>
            </a:r>
            <a:br>
              <a:rPr lang="cs-CZ" sz="2400" dirty="0">
                <a:latin typeface="Candara" panose="020E0502030303020204" pitchFamily="34" charset="0"/>
              </a:rPr>
            </a:br>
            <a:r>
              <a:rPr lang="cs-CZ" sz="2400" dirty="0">
                <a:latin typeface="Candara" panose="020E0502030303020204" pitchFamily="34" charset="0"/>
              </a:rPr>
              <a:t>či </a:t>
            </a:r>
            <a:r>
              <a:rPr lang="cs-CZ" sz="2400" b="1" dirty="0">
                <a:latin typeface="Candara" panose="020E0502030303020204" pitchFamily="34" charset="0"/>
              </a:rPr>
              <a:t>rolníci</a:t>
            </a:r>
            <a:r>
              <a:rPr lang="cs-CZ" sz="2400" dirty="0">
                <a:latin typeface="Candara" panose="020E0502030303020204" pitchFamily="34" charset="0"/>
              </a:rPr>
              <a:t> na polích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2400" b="1" dirty="0">
                <a:latin typeface="Candara" panose="020E0502030303020204" pitchFamily="34" charset="0"/>
              </a:rPr>
              <a:t>– měli velmi těžké životní podmínky </a:t>
            </a:r>
            <a:r>
              <a:rPr lang="cs-CZ" sz="2400" dirty="0">
                <a:latin typeface="Candara" panose="020E0502030303020204" pitchFamily="34" charset="0"/>
              </a:rPr>
              <a:t>( 16ti hodinová pracovní doba, nízká mzda, žádná sociální podpora, </a:t>
            </a:r>
            <a:br>
              <a:rPr lang="cs-CZ" sz="2400" dirty="0">
                <a:latin typeface="Candara" panose="020E0502030303020204" pitchFamily="34" charset="0"/>
              </a:rPr>
            </a:br>
            <a:r>
              <a:rPr lang="cs-CZ" sz="2400" dirty="0">
                <a:latin typeface="Candara" panose="020E0502030303020204" pitchFamily="34" charset="0"/>
              </a:rPr>
              <a:t>často pracovali ženy a děti)</a:t>
            </a:r>
          </a:p>
        </p:txBody>
      </p:sp>
    </p:spTree>
    <p:extLst>
      <p:ext uri="{BB962C8B-B14F-4D97-AF65-F5344CB8AC3E}">
        <p14:creationId xmlns:p14="http://schemas.microsoft.com/office/powerpoint/2010/main" val="68525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23785" y="238336"/>
            <a:ext cx="7704856" cy="671905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2400" dirty="0">
                <a:latin typeface="Candara" panose="020E0502030303020204" pitchFamily="34" charset="0"/>
              </a:rPr>
              <a:t>Vznikají </a:t>
            </a:r>
            <a:r>
              <a:rPr lang="cs-CZ" sz="2400" b="1" dirty="0">
                <a:latin typeface="Candara" panose="020E0502030303020204" pitchFamily="34" charset="0"/>
              </a:rPr>
              <a:t>dělnické spolky </a:t>
            </a:r>
            <a:r>
              <a:rPr lang="cs-CZ" sz="2400" dirty="0">
                <a:latin typeface="Candara" panose="020E0502030303020204" pitchFamily="34" charset="0"/>
              </a:rPr>
              <a:t>– dochází k zlepšení života dělníků</a:t>
            </a:r>
          </a:p>
          <a:p>
            <a:pPr>
              <a:lnSpc>
                <a:spcPct val="150000"/>
              </a:lnSpc>
            </a:pPr>
            <a:r>
              <a:rPr lang="cs-CZ" sz="2400" b="1" dirty="0">
                <a:latin typeface="Candara" panose="020E0502030303020204" pitchFamily="34" charset="0"/>
              </a:rPr>
              <a:t>zkrácení pracovní doby</a:t>
            </a:r>
          </a:p>
          <a:p>
            <a:pPr>
              <a:lnSpc>
                <a:spcPct val="150000"/>
              </a:lnSpc>
            </a:pPr>
            <a:r>
              <a:rPr lang="cs-CZ" sz="2400" b="1" dirty="0">
                <a:latin typeface="Candara" panose="020E0502030303020204" pitchFamily="34" charset="0"/>
              </a:rPr>
              <a:t>pojištění dělníků </a:t>
            </a:r>
            <a:r>
              <a:rPr lang="cs-CZ" sz="2400" dirty="0">
                <a:latin typeface="Candara" panose="020E0502030303020204" pitchFamily="34" charset="0"/>
              </a:rPr>
              <a:t>pro případ nemoci, stáří či úrazu</a:t>
            </a:r>
          </a:p>
          <a:p>
            <a:pPr>
              <a:lnSpc>
                <a:spcPct val="150000"/>
              </a:lnSpc>
            </a:pPr>
            <a:r>
              <a:rPr lang="cs-CZ" sz="2400" b="1" dirty="0">
                <a:latin typeface="Candara" panose="020E0502030303020204" pitchFamily="34" charset="0"/>
              </a:rPr>
              <a:t>podpora v nezaměstnanosti</a:t>
            </a:r>
          </a:p>
          <a:p>
            <a:pPr>
              <a:lnSpc>
                <a:spcPct val="150000"/>
              </a:lnSpc>
            </a:pPr>
            <a:r>
              <a:rPr lang="cs-CZ" sz="2400" dirty="0">
                <a:latin typeface="Candara" panose="020E0502030303020204" pitchFamily="34" charset="0"/>
              </a:rPr>
              <a:t>zlepšení podmínek bydlení</a:t>
            </a:r>
          </a:p>
          <a:p>
            <a:pPr>
              <a:lnSpc>
                <a:spcPct val="150000"/>
              </a:lnSpc>
            </a:pPr>
            <a:r>
              <a:rPr lang="cs-CZ" sz="2400" b="1" dirty="0">
                <a:latin typeface="Candara" panose="020E0502030303020204" pitchFamily="34" charset="0"/>
              </a:rPr>
              <a:t>volební právo </a:t>
            </a:r>
            <a:r>
              <a:rPr lang="cs-CZ" sz="2400" dirty="0">
                <a:latin typeface="Candara" panose="020E0502030303020204" pitchFamily="34" charset="0"/>
              </a:rPr>
              <a:t>– dělníci se stávají důležitou součástí společnosti</a:t>
            </a:r>
          </a:p>
        </p:txBody>
      </p:sp>
    </p:spTree>
    <p:extLst>
      <p:ext uri="{BB962C8B-B14F-4D97-AF65-F5344CB8AC3E}">
        <p14:creationId xmlns:p14="http://schemas.microsoft.com/office/powerpoint/2010/main" val="265001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Dřev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řev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řev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2206</TotalTime>
  <Words>148</Words>
  <Application>Microsoft Office PowerPoint</Application>
  <PresentationFormat>Předvádění na obrazovce (4:3)</PresentationFormat>
  <Paragraphs>30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Candara</vt:lpstr>
      <vt:lpstr>Rockwell</vt:lpstr>
      <vt:lpstr>Rockwell Condensed</vt:lpstr>
      <vt:lpstr>Wingdings</vt:lpstr>
      <vt:lpstr>Dřevo</vt:lpstr>
      <vt:lpstr>Nové uspořádání Společnosti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dobách přemyslovských knížat</dc:title>
  <dc:creator>uživatelka</dc:creator>
  <cp:lastModifiedBy>Informatika</cp:lastModifiedBy>
  <cp:revision>154</cp:revision>
  <dcterms:created xsi:type="dcterms:W3CDTF">2018-09-23T12:24:39Z</dcterms:created>
  <dcterms:modified xsi:type="dcterms:W3CDTF">2021-03-14T15:53:39Z</dcterms:modified>
</cp:coreProperties>
</file>