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0" autoAdjust="0"/>
  </p:normalViewPr>
  <p:slideViewPr>
    <p:cSldViewPr>
      <p:cViewPr varScale="1">
        <p:scale>
          <a:sx n="65" d="100"/>
          <a:sy n="65" d="100"/>
        </p:scale>
        <p:origin x="58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01.03.2024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7213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01.03.2024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8494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01.03.2024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1174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01.03.2024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9383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01.03.2024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6960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01.03.2024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4150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01.03.2024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7318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01.03.2024</a:t>
            </a:fld>
            <a:endParaRPr lang="cs-C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5964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01.03.2024</a:t>
            </a:fld>
            <a:endParaRPr lang="cs-C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483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01.03.2024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663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01.03.2024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5464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01.03.2024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088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01.03.2024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128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  <p:sldLayoutId id="214748404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www.youtube.com/watch?v=FQtuQe4sSYE&amp;list=PLnplwgXmL676ZF4XY6BrbKpRFABnZExbv&amp;index=92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youtube.com/watch?v=k_z4YtLXAWo&amp;list=PLnplwgXmL676ZF4XY6BrbKpRFABnZExbv&amp;index=88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992888" cy="1793167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cs-CZ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Candara" panose="020E0502030303020204" pitchFamily="34" charset="0"/>
              </a:rPr>
              <a:t>Národ sobě</a:t>
            </a:r>
            <a:endParaRPr lang="cs-CZ" b="1" dirty="0">
              <a:ln w="1905"/>
              <a:solidFill>
                <a:srgbClr val="C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043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523785" y="238336"/>
            <a:ext cx="7704856" cy="63813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800" b="1" dirty="0">
                <a:latin typeface="Candara" panose="020E0502030303020204" pitchFamily="34" charset="0"/>
              </a:rPr>
              <a:t>2. polovina 19. stol. byla doba velkého kulturního rozvoje českého národa.</a:t>
            </a:r>
          </a:p>
          <a:p>
            <a:pPr>
              <a:lnSpc>
                <a:spcPct val="100000"/>
              </a:lnSpc>
            </a:pPr>
            <a:r>
              <a:rPr lang="cs-CZ" sz="2800" dirty="0">
                <a:latin typeface="Candara" panose="020E0502030303020204" pitchFamily="34" charset="0"/>
              </a:rPr>
              <a:t>Ve městech přibývá české obyvatelstvo</a:t>
            </a:r>
          </a:p>
          <a:p>
            <a:pPr>
              <a:lnSpc>
                <a:spcPct val="100000"/>
              </a:lnSpc>
            </a:pPr>
            <a:r>
              <a:rPr lang="cs-CZ" sz="2800" dirty="0">
                <a:latin typeface="Candara" panose="020E0502030303020204" pitchFamily="34" charset="0"/>
              </a:rPr>
              <a:t>Zvyšuje se počet českých úředníků, obchodníků </a:t>
            </a:r>
            <a:br>
              <a:rPr lang="cs-CZ" sz="2800" dirty="0">
                <a:latin typeface="Candara" panose="020E0502030303020204" pitchFamily="34" charset="0"/>
              </a:rPr>
            </a:br>
            <a:r>
              <a:rPr lang="cs-CZ" sz="2800" dirty="0">
                <a:latin typeface="Candara" panose="020E0502030303020204" pitchFamily="34" charset="0"/>
              </a:rPr>
              <a:t>a řemeslníků</a:t>
            </a:r>
          </a:p>
          <a:p>
            <a:pPr>
              <a:lnSpc>
                <a:spcPct val="100000"/>
              </a:lnSpc>
            </a:pPr>
            <a:r>
              <a:rPr lang="cs-CZ" sz="2800" dirty="0">
                <a:latin typeface="Candara" panose="020E0502030303020204" pitchFamily="34" charset="0"/>
              </a:rPr>
              <a:t>Vycházejí české noviny</a:t>
            </a:r>
          </a:p>
          <a:p>
            <a:pPr>
              <a:lnSpc>
                <a:spcPct val="100000"/>
              </a:lnSpc>
            </a:pPr>
            <a:r>
              <a:rPr lang="cs-CZ" sz="2800" dirty="0">
                <a:latin typeface="Candara" panose="020E0502030303020204" pitchFamily="34" charset="0"/>
              </a:rPr>
              <a:t>Zakládají se kulturní </a:t>
            </a:r>
            <a:br>
              <a:rPr lang="cs-CZ" sz="2800" dirty="0">
                <a:latin typeface="Candara" panose="020E0502030303020204" pitchFamily="34" charset="0"/>
              </a:rPr>
            </a:br>
            <a:r>
              <a:rPr lang="cs-CZ" sz="2800" dirty="0">
                <a:latin typeface="Candara" panose="020E0502030303020204" pitchFamily="34" charset="0"/>
              </a:rPr>
              <a:t>a hospodářské spolky</a:t>
            </a: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6B36FF2-B8A4-4CC0-8410-3D822A1E08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213" y="2420888"/>
            <a:ext cx="3904199" cy="2600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528F53D9-3EF5-442F-A1CE-6E206BA1A4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509120"/>
            <a:ext cx="2857500" cy="1933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" name="SMARTInkShape-Group1">
            <a:extLst>
              <a:ext uri="{FF2B5EF4-FFF2-40B4-BE49-F238E27FC236}">
                <a16:creationId xmlns:a16="http://schemas.microsoft.com/office/drawing/2014/main" id="{365C4F10-A43F-46C9-8087-76E11CBF4B1E}"/>
              </a:ext>
            </a:extLst>
          </p:cNvPr>
          <p:cNvGrpSpPr/>
          <p:nvPr/>
        </p:nvGrpSpPr>
        <p:grpSpPr>
          <a:xfrm>
            <a:off x="1412787" y="3705125"/>
            <a:ext cx="981192" cy="2188469"/>
            <a:chOff x="1412787" y="3705125"/>
            <a:chExt cx="981192" cy="2188469"/>
          </a:xfrm>
        </p:grpSpPr>
        <p:sp>
          <p:nvSpPr>
            <p:cNvPr id="2" name="SMARTInkShape-1">
              <a:extLst>
                <a:ext uri="{FF2B5EF4-FFF2-40B4-BE49-F238E27FC236}">
                  <a16:creationId xmlns:a16="http://schemas.microsoft.com/office/drawing/2014/main" id="{78080FD3-894F-42EC-9DC2-5730E5E87437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2347791" y="3705125"/>
              <a:ext cx="46188" cy="2975"/>
            </a:xfrm>
            <a:custGeom>
              <a:avLst/>
              <a:gdLst/>
              <a:ahLst/>
              <a:cxnLst/>
              <a:rect l="0" t="0" r="0" b="0"/>
              <a:pathLst>
                <a:path w="46188" h="2975">
                  <a:moveTo>
                    <a:pt x="46187" y="0"/>
                  </a:moveTo>
                  <a:lnTo>
                    <a:pt x="46187" y="0"/>
                  </a:lnTo>
                  <a:lnTo>
                    <a:pt x="45608" y="32"/>
                  </a:lnTo>
                  <a:lnTo>
                    <a:pt x="10800" y="2237"/>
                  </a:lnTo>
                  <a:lnTo>
                    <a:pt x="0" y="2974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" name="SMARTInkShape-2">
              <a:extLst>
                <a:ext uri="{FF2B5EF4-FFF2-40B4-BE49-F238E27FC236}">
                  <a16:creationId xmlns:a16="http://schemas.microsoft.com/office/drawing/2014/main" id="{3FAE30E4-3185-4A60-A940-8867726045F8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412787" y="5765581"/>
              <a:ext cx="457409" cy="128013"/>
            </a:xfrm>
            <a:custGeom>
              <a:avLst/>
              <a:gdLst/>
              <a:ahLst/>
              <a:cxnLst/>
              <a:rect l="0" t="0" r="0" b="0"/>
              <a:pathLst>
                <a:path w="457409" h="128013">
                  <a:moveTo>
                    <a:pt x="0" y="0"/>
                  </a:moveTo>
                  <a:lnTo>
                    <a:pt x="0" y="0"/>
                  </a:lnTo>
                  <a:lnTo>
                    <a:pt x="3135" y="1078"/>
                  </a:lnTo>
                  <a:lnTo>
                    <a:pt x="33208" y="10647"/>
                  </a:lnTo>
                  <a:lnTo>
                    <a:pt x="64170" y="20004"/>
                  </a:lnTo>
                  <a:lnTo>
                    <a:pt x="95726" y="29218"/>
                  </a:lnTo>
                  <a:lnTo>
                    <a:pt x="126685" y="39329"/>
                  </a:lnTo>
                  <a:lnTo>
                    <a:pt x="157247" y="50038"/>
                  </a:lnTo>
                  <a:lnTo>
                    <a:pt x="187543" y="61147"/>
                  </a:lnTo>
                  <a:lnTo>
                    <a:pt x="218654" y="70537"/>
                  </a:lnTo>
                  <a:lnTo>
                    <a:pt x="250309" y="78782"/>
                  </a:lnTo>
                  <a:lnTo>
                    <a:pt x="282327" y="86262"/>
                  </a:lnTo>
                  <a:lnTo>
                    <a:pt x="316570" y="94225"/>
                  </a:lnTo>
                  <a:lnTo>
                    <a:pt x="352297" y="102512"/>
                  </a:lnTo>
                  <a:lnTo>
                    <a:pt x="389014" y="111011"/>
                  </a:lnTo>
                  <a:lnTo>
                    <a:pt x="424406" y="119655"/>
                  </a:lnTo>
                  <a:lnTo>
                    <a:pt x="457408" y="128012"/>
                  </a:lnTo>
                </a:path>
              </a:pathLst>
            </a:custGeom>
            <a:ln w="19050">
              <a:solidFill>
                <a:srgbClr val="00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135732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523785" y="238336"/>
            <a:ext cx="7704856" cy="67190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4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SOKOL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400" b="1" dirty="0">
                <a:latin typeface="Candara" panose="020E0502030303020204" pitchFamily="34" charset="0"/>
              </a:rPr>
              <a:t>Tělocvičný spolek – zasloužil se </a:t>
            </a:r>
            <a:br>
              <a:rPr lang="cs-CZ" sz="2400" b="1" dirty="0">
                <a:latin typeface="Candara" panose="020E0502030303020204" pitchFamily="34" charset="0"/>
              </a:rPr>
            </a:br>
            <a:r>
              <a:rPr lang="cs-CZ" sz="2400" b="1" dirty="0">
                <a:latin typeface="Candara" panose="020E0502030303020204" pitchFamily="34" charset="0"/>
              </a:rPr>
              <a:t>o pravidelné cvičení dospělých a mládeže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400" dirty="0">
                <a:latin typeface="Candara" panose="020E0502030303020204" pitchFamily="34" charset="0"/>
              </a:rPr>
              <a:t>Zakladatelé: </a:t>
            </a:r>
            <a:r>
              <a:rPr lang="cs-CZ" sz="2400" dirty="0">
                <a:solidFill>
                  <a:srgbClr val="CC0000"/>
                </a:solidFill>
                <a:latin typeface="Candara" panose="020E0502030303020204" pitchFamily="34" charset="0"/>
              </a:rPr>
              <a:t>Miroslav Tyrš a Jindřich </a:t>
            </a:r>
            <a:r>
              <a:rPr lang="cs-CZ" sz="2400" dirty="0" err="1">
                <a:solidFill>
                  <a:srgbClr val="CC0000"/>
                </a:solidFill>
                <a:latin typeface="Candara" panose="020E0502030303020204" pitchFamily="34" charset="0"/>
              </a:rPr>
              <a:t>Fügner</a:t>
            </a:r>
            <a:endParaRPr lang="cs-CZ" sz="2400" dirty="0">
              <a:solidFill>
                <a:srgbClr val="CC0000"/>
              </a:solidFill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400" dirty="0">
              <a:solidFill>
                <a:srgbClr val="CC0000"/>
              </a:solidFill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800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cs-CZ" sz="2400" dirty="0">
                <a:latin typeface="Candara" panose="020E0502030303020204" pitchFamily="34" charset="0"/>
              </a:rPr>
              <a:t>Největší národní organizace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400" dirty="0">
                <a:latin typeface="Candara" panose="020E0502030303020204" pitchFamily="34" charset="0"/>
              </a:rPr>
              <a:t>Pořádal veřejná cvičení – </a:t>
            </a:r>
            <a:r>
              <a:rPr lang="cs-CZ" sz="2400" b="1" dirty="0">
                <a:latin typeface="Candara" panose="020E0502030303020204" pitchFamily="34" charset="0"/>
              </a:rPr>
              <a:t>slety</a:t>
            </a:r>
            <a:endParaRPr lang="cs-CZ" sz="2400" b="1" dirty="0">
              <a:latin typeface="Candara" panose="020E0502030303020204" pitchFamily="34" charset="0"/>
              <a:hlinkClick r:id="rId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2400" b="1" dirty="0">
                <a:latin typeface="Candara" panose="020E0502030303020204" pitchFamily="34" charset="0"/>
                <a:hlinkClick r:id="rId2"/>
              </a:rPr>
              <a:t>Dějiny 91 - Spolkový život v 19. století</a:t>
            </a: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3B46E95-81CA-4624-B78C-4F1F4857D7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85" y="2420888"/>
            <a:ext cx="4101722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15A71DB-CAD9-44E9-BC53-C70772A921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8" t="7638" r="2750" b="7638"/>
          <a:stretch/>
        </p:blipFill>
        <p:spPr>
          <a:xfrm>
            <a:off x="4699818" y="3429000"/>
            <a:ext cx="4101722" cy="2752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016B45E2-F78F-4F8C-A6C9-A1EBA5AA47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2"/>
          <a:stretch/>
        </p:blipFill>
        <p:spPr>
          <a:xfrm>
            <a:off x="6372200" y="1060243"/>
            <a:ext cx="2649300" cy="2366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525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523785" y="238336"/>
            <a:ext cx="7704856" cy="63813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4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ŠKOLSTVÍ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400" dirty="0">
                <a:latin typeface="Candara" panose="020E0502030303020204" pitchFamily="34" charset="0"/>
              </a:rPr>
              <a:t>Přibývají české obecné, střední a odborné školy.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400" b="1" dirty="0">
                <a:latin typeface="Candara" panose="020E0502030303020204" pitchFamily="34" charset="0"/>
              </a:rPr>
              <a:t>Od roku 1882 mají Češi svoji univerzitu</a:t>
            </a:r>
          </a:p>
          <a:p>
            <a:pPr lvl="2">
              <a:lnSpc>
                <a:spcPct val="100000"/>
              </a:lnSpc>
            </a:pPr>
            <a:r>
              <a:rPr lang="cs-CZ" sz="2400" dirty="0">
                <a:latin typeface="Candara" panose="020E0502030303020204" pitchFamily="34" charset="0"/>
              </a:rPr>
              <a:t>výchova českých vzdělanců</a:t>
            </a:r>
          </a:p>
          <a:p>
            <a:pPr lvl="2">
              <a:lnSpc>
                <a:spcPct val="100000"/>
              </a:lnSpc>
            </a:pPr>
            <a:r>
              <a:rPr lang="cs-CZ" sz="2400" dirty="0">
                <a:latin typeface="Candara" panose="020E0502030303020204" pitchFamily="34" charset="0"/>
              </a:rPr>
              <a:t>působí zde řada českých vědců</a:t>
            </a:r>
          </a:p>
          <a:p>
            <a:pPr lvl="2">
              <a:lnSpc>
                <a:spcPct val="100000"/>
              </a:lnSpc>
            </a:pPr>
            <a:r>
              <a:rPr lang="cs-CZ" sz="2400" dirty="0">
                <a:latin typeface="Candara" panose="020E0502030303020204" pitchFamily="34" charset="0"/>
              </a:rPr>
              <a:t>studuje zde filozof </a:t>
            </a:r>
            <a:r>
              <a:rPr lang="cs-CZ" sz="2400" b="1" dirty="0">
                <a:solidFill>
                  <a:srgbClr val="CC0000"/>
                </a:solidFill>
                <a:latin typeface="Candara" panose="020E0502030303020204" pitchFamily="34" charset="0"/>
              </a:rPr>
              <a:t>Tomáš Garrigue Masaryk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800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5634609-4FBF-4FCD-9571-6B51FF96C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645024"/>
            <a:ext cx="2625971" cy="263691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57B589BD-D45C-4DA4-9FF4-44E348C826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304" y="3645024"/>
            <a:ext cx="1816167" cy="2588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5CEBAA88-56BE-4500-A897-7092C0EC9D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005064"/>
            <a:ext cx="1609725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345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523784" y="238336"/>
            <a:ext cx="8296687" cy="63813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4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LITERATURA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400" dirty="0">
                <a:latin typeface="Candara" panose="020E0502030303020204" pitchFamily="34" charset="0"/>
              </a:rPr>
              <a:t>Do češtiny jsou překládány významné knihy.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400" b="1" dirty="0">
                <a:latin typeface="Candara" panose="020E0502030303020204" pitchFamily="34" charset="0"/>
              </a:rPr>
              <a:t>Vydávají se knihy českých autorů:</a:t>
            </a:r>
          </a:p>
          <a:p>
            <a:pPr>
              <a:lnSpc>
                <a:spcPct val="100000"/>
              </a:lnSpc>
            </a:pPr>
            <a:r>
              <a:rPr lang="cs-CZ" sz="2400" b="1" dirty="0">
                <a:latin typeface="Candara" panose="020E0502030303020204" pitchFamily="34" charset="0"/>
              </a:rPr>
              <a:t>básníci – </a:t>
            </a:r>
            <a:r>
              <a:rPr lang="cs-CZ" sz="2400" b="1" dirty="0">
                <a:solidFill>
                  <a:srgbClr val="CC0000"/>
                </a:solidFill>
                <a:latin typeface="Candara" panose="020E0502030303020204" pitchFamily="34" charset="0"/>
              </a:rPr>
              <a:t>Jan Neruda, Svatopluk Čech, Jaroslav Vrchlický</a:t>
            </a:r>
          </a:p>
          <a:p>
            <a:pPr>
              <a:lnSpc>
                <a:spcPct val="100000"/>
              </a:lnSpc>
            </a:pPr>
            <a:r>
              <a:rPr lang="cs-CZ" sz="2400" b="1" dirty="0">
                <a:latin typeface="Candara" panose="020E0502030303020204" pitchFamily="34" charset="0"/>
              </a:rPr>
              <a:t>spisovatelé – </a:t>
            </a:r>
            <a:r>
              <a:rPr lang="cs-CZ" sz="2400" b="1" dirty="0">
                <a:solidFill>
                  <a:srgbClr val="CC0000"/>
                </a:solidFill>
                <a:latin typeface="Candara" panose="020E0502030303020204" pitchFamily="34" charset="0"/>
              </a:rPr>
              <a:t>Božena Němcová, Alois Jirásek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400" dirty="0">
                <a:latin typeface="Candara" panose="020E0502030303020204" pitchFamily="34" charset="0"/>
              </a:rPr>
              <a:t>Zřizují se </a:t>
            </a:r>
            <a:r>
              <a:rPr lang="cs-CZ" sz="2400" b="1" dirty="0">
                <a:latin typeface="Candara" panose="020E0502030303020204" pitchFamily="34" charset="0"/>
              </a:rPr>
              <a:t>lidové knihovny</a:t>
            </a:r>
            <a:r>
              <a:rPr lang="cs-CZ" sz="2400" dirty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800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18324BA-BD05-4F4A-956A-8D44158185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641880"/>
            <a:ext cx="3001516" cy="3001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83C499DF-F1AA-4623-9580-4AC38A7CA9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916" y="3132239"/>
            <a:ext cx="3535444" cy="3487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479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36308" y="404664"/>
            <a:ext cx="8296687" cy="638132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4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NÁRODNÍ DIVADLO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400" b="1" dirty="0">
                <a:latin typeface="Candara" panose="020E0502030303020204" pitchFamily="34" charset="0"/>
              </a:rPr>
              <a:t>„Národ sobě“ </a:t>
            </a:r>
            <a:r>
              <a:rPr lang="cs-CZ" sz="2400" dirty="0">
                <a:latin typeface="Candara" panose="020E0502030303020204" pitchFamily="34" charset="0"/>
              </a:rPr>
              <a:t>- bylo postaveno z dobrovolných sbírek.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400" dirty="0">
                <a:latin typeface="Candara" panose="020E0502030303020204" pitchFamily="34" charset="0"/>
              </a:rPr>
              <a:t>Do základů byly zapuštěny kameny z památných míst naší vlasti – z hory Říp, z Blaníka, …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400" b="1" dirty="0">
                <a:latin typeface="Candara" panose="020E0502030303020204" pitchFamily="34" charset="0"/>
              </a:rPr>
              <a:t>1881</a:t>
            </a:r>
            <a:r>
              <a:rPr lang="cs-CZ" sz="2400" dirty="0">
                <a:latin typeface="Candara" panose="020E0502030303020204" pitchFamily="34" charset="0"/>
              </a:rPr>
              <a:t> – před dokončením </a:t>
            </a:r>
            <a:br>
              <a:rPr lang="cs-CZ" sz="2400" dirty="0">
                <a:latin typeface="Candara" panose="020E0502030303020204" pitchFamily="34" charset="0"/>
              </a:rPr>
            </a:br>
            <a:r>
              <a:rPr lang="cs-CZ" sz="2400" dirty="0">
                <a:latin typeface="Candara" panose="020E0502030303020204" pitchFamily="34" charset="0"/>
              </a:rPr>
              <a:t>	vyhořelo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400" b="1" dirty="0">
                <a:latin typeface="Candara" panose="020E0502030303020204" pitchFamily="34" charset="0"/>
              </a:rPr>
              <a:t>1883</a:t>
            </a:r>
            <a:r>
              <a:rPr lang="cs-CZ" sz="2400" dirty="0">
                <a:latin typeface="Candara" panose="020E0502030303020204" pitchFamily="34" charset="0"/>
              </a:rPr>
              <a:t> – znovuotevřeno </a:t>
            </a:r>
            <a:br>
              <a:rPr lang="cs-CZ" sz="2400" dirty="0">
                <a:latin typeface="Candara" panose="020E0502030303020204" pitchFamily="34" charset="0"/>
              </a:rPr>
            </a:br>
            <a:r>
              <a:rPr lang="cs-CZ" sz="2400" dirty="0">
                <a:latin typeface="Candara" panose="020E0502030303020204" pitchFamily="34" charset="0"/>
              </a:rPr>
              <a:t>	– hrála se opera </a:t>
            </a:r>
            <a:br>
              <a:rPr lang="cs-CZ" sz="2400" dirty="0">
                <a:latin typeface="Candara" panose="020E0502030303020204" pitchFamily="34" charset="0"/>
              </a:rPr>
            </a:br>
            <a:r>
              <a:rPr lang="cs-CZ" sz="2400" dirty="0">
                <a:latin typeface="Candara" panose="020E0502030303020204" pitchFamily="34" charset="0"/>
              </a:rPr>
              <a:t>	</a:t>
            </a:r>
            <a:r>
              <a:rPr lang="cs-CZ" sz="2400" b="1" dirty="0">
                <a:solidFill>
                  <a:srgbClr val="CC0000"/>
                </a:solidFill>
                <a:latin typeface="Candara" panose="020E0502030303020204" pitchFamily="34" charset="0"/>
              </a:rPr>
              <a:t>Bedřicha Smetany  </a:t>
            </a:r>
            <a:br>
              <a:rPr lang="cs-CZ" sz="2400" b="1" dirty="0">
                <a:latin typeface="Candara" panose="020E0502030303020204" pitchFamily="34" charset="0"/>
              </a:rPr>
            </a:br>
            <a:r>
              <a:rPr lang="cs-CZ" sz="2400" b="1">
                <a:latin typeface="Candara" panose="020E0502030303020204" pitchFamily="34" charset="0"/>
              </a:rPr>
              <a:t>	Libuše</a:t>
            </a:r>
            <a:endParaRPr lang="cs-CZ" sz="2400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400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800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2400" b="1" dirty="0">
                <a:latin typeface="Candara" panose="020E0502030303020204" pitchFamily="34" charset="0"/>
                <a:hlinkClick r:id="rId2"/>
              </a:rPr>
              <a:t>Dějiny 87 - Národní divadlo</a:t>
            </a: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EC98326-82F0-46E6-87CC-5104671F90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13"/>
          <a:stretch/>
        </p:blipFill>
        <p:spPr>
          <a:xfrm>
            <a:off x="3988987" y="2348880"/>
            <a:ext cx="4644008" cy="3432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618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36308" y="404664"/>
            <a:ext cx="8296687" cy="63813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4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NÁRODNÍ DIVADLO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400" b="1" dirty="0">
                <a:solidFill>
                  <a:srgbClr val="CC0000"/>
                </a:solidFill>
                <a:latin typeface="Candara" panose="020E0502030303020204" pitchFamily="34" charset="0"/>
              </a:rPr>
              <a:t>Josef Zítek </a:t>
            </a:r>
            <a:r>
              <a:rPr lang="cs-CZ" sz="2400" b="1" dirty="0">
                <a:latin typeface="Candara" panose="020E0502030303020204" pitchFamily="34" charset="0"/>
              </a:rPr>
              <a:t>– architekt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400" b="1" dirty="0">
                <a:latin typeface="Candara" panose="020E0502030303020204" pitchFamily="34" charset="0"/>
              </a:rPr>
              <a:t>Výzdoba: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400" b="1" dirty="0">
                <a:solidFill>
                  <a:srgbClr val="CC0000"/>
                </a:solidFill>
                <a:latin typeface="Candara" panose="020E0502030303020204" pitchFamily="34" charset="0"/>
              </a:rPr>
              <a:t>Vojtěch</a:t>
            </a:r>
            <a:r>
              <a:rPr lang="cs-CZ" sz="2400" b="1" dirty="0">
                <a:latin typeface="Candara" panose="020E0502030303020204" pitchFamily="34" charset="0"/>
              </a:rPr>
              <a:t> </a:t>
            </a:r>
            <a:r>
              <a:rPr lang="cs-CZ" sz="2400" b="1" dirty="0" err="1">
                <a:solidFill>
                  <a:srgbClr val="CC0000"/>
                </a:solidFill>
                <a:latin typeface="Candara" panose="020E0502030303020204" pitchFamily="34" charset="0"/>
              </a:rPr>
              <a:t>Hynais</a:t>
            </a:r>
            <a:r>
              <a:rPr lang="cs-CZ" sz="2400" b="1" dirty="0">
                <a:latin typeface="Candara" panose="020E0502030303020204" pitchFamily="34" charset="0"/>
              </a:rPr>
              <a:t> – opona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400" b="1" dirty="0">
                <a:solidFill>
                  <a:srgbClr val="CC0000"/>
                </a:solidFill>
                <a:latin typeface="Candara" panose="020E0502030303020204" pitchFamily="34" charset="0"/>
              </a:rPr>
              <a:t>Mikoláš</a:t>
            </a:r>
            <a:r>
              <a:rPr lang="cs-CZ" sz="2400" b="1" dirty="0">
                <a:latin typeface="Candara" panose="020E0502030303020204" pitchFamily="34" charset="0"/>
              </a:rPr>
              <a:t> </a:t>
            </a:r>
            <a:r>
              <a:rPr lang="cs-CZ" sz="2400" b="1" dirty="0">
                <a:solidFill>
                  <a:srgbClr val="CC0000"/>
                </a:solidFill>
                <a:latin typeface="Candara" panose="020E0502030303020204" pitchFamily="34" charset="0"/>
              </a:rPr>
              <a:t>Aleš</a:t>
            </a:r>
            <a:r>
              <a:rPr lang="cs-CZ" sz="2400" b="1" dirty="0">
                <a:latin typeface="Candara" panose="020E0502030303020204" pitchFamily="34" charset="0"/>
              </a:rPr>
              <a:t> – obrazy, lunety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400" b="1" dirty="0">
                <a:solidFill>
                  <a:srgbClr val="CC0000"/>
                </a:solidFill>
                <a:latin typeface="Candara" panose="020E0502030303020204" pitchFamily="34" charset="0"/>
              </a:rPr>
              <a:t>Josef</a:t>
            </a:r>
            <a:r>
              <a:rPr lang="cs-CZ" sz="2400" b="1" dirty="0">
                <a:latin typeface="Candara" panose="020E0502030303020204" pitchFamily="34" charset="0"/>
              </a:rPr>
              <a:t> </a:t>
            </a:r>
            <a:r>
              <a:rPr lang="cs-CZ" sz="2400" b="1" dirty="0">
                <a:solidFill>
                  <a:srgbClr val="CC0000"/>
                </a:solidFill>
                <a:latin typeface="Candara" panose="020E0502030303020204" pitchFamily="34" charset="0"/>
              </a:rPr>
              <a:t>Václav</a:t>
            </a:r>
            <a:r>
              <a:rPr lang="cs-CZ" sz="2400" b="1" dirty="0">
                <a:latin typeface="Candara" panose="020E0502030303020204" pitchFamily="34" charset="0"/>
              </a:rPr>
              <a:t> </a:t>
            </a:r>
            <a:r>
              <a:rPr lang="cs-CZ" sz="2400" b="1" dirty="0" err="1">
                <a:solidFill>
                  <a:srgbClr val="CC0000"/>
                </a:solidFill>
                <a:latin typeface="Candara" panose="020E0502030303020204" pitchFamily="34" charset="0"/>
              </a:rPr>
              <a:t>Myslbek</a:t>
            </a:r>
            <a:r>
              <a:rPr lang="cs-CZ" sz="2400" b="1" dirty="0">
                <a:latin typeface="Candara" panose="020E0502030303020204" pitchFamily="34" charset="0"/>
              </a:rPr>
              <a:t> – alegorické sochy</a:t>
            </a: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2400" b="1" dirty="0">
              <a:latin typeface="Candara" panose="020E0502030303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202E7BF-BDE8-4CA2-BC5A-9CDA33E704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32656"/>
            <a:ext cx="3875450" cy="2906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92EC6F9E-6082-41BA-8787-08E884285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780935"/>
            <a:ext cx="4605210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2E4D9CF2-B5AB-4FAF-9E88-D2FF86BD8A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" t="3244" r="1580"/>
          <a:stretch/>
        </p:blipFill>
        <p:spPr>
          <a:xfrm>
            <a:off x="337930" y="3822900"/>
            <a:ext cx="3318944" cy="2816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018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řevo">
  <a:themeElements>
    <a:clrScheme name="Dřev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řevo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řev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TM03090434[[fn=Dřevo]]</Template>
  <TotalTime>1900</TotalTime>
  <Words>230</Words>
  <Application>Microsoft Office PowerPoint</Application>
  <PresentationFormat>Předvádění na obrazovce (4:3)</PresentationFormat>
  <Paragraphs>56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2" baseType="lpstr">
      <vt:lpstr>Candara</vt:lpstr>
      <vt:lpstr>Rockwell</vt:lpstr>
      <vt:lpstr>Rockwell Condensed</vt:lpstr>
      <vt:lpstr>Wingdings</vt:lpstr>
      <vt:lpstr>Dřevo</vt:lpstr>
      <vt:lpstr>Národ sobě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 dobách přemyslovských knížat</dc:title>
  <dc:creator>uživatelka</dc:creator>
  <cp:lastModifiedBy>Ucitel2</cp:lastModifiedBy>
  <cp:revision>144</cp:revision>
  <dcterms:created xsi:type="dcterms:W3CDTF">2018-09-23T12:24:39Z</dcterms:created>
  <dcterms:modified xsi:type="dcterms:W3CDTF">2024-03-01T09:44:38Z</dcterms:modified>
</cp:coreProperties>
</file>