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1" r:id="rId3"/>
    <p:sldId id="260" r:id="rId4"/>
    <p:sldId id="262" r:id="rId5"/>
    <p:sldId id="263" r:id="rId6"/>
    <p:sldId id="265" r:id="rId7"/>
    <p:sldId id="264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78" d="100"/>
          <a:sy n="78" d="100"/>
        </p:scale>
        <p:origin x="98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11.12.2023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e8TZ9rIBZk&amp;list=PLnplwgXmL676ZF4XY6BrbKpRFABnZExbv&amp;index=52" TargetMode="External"/><Relationship Id="rId2" Type="http://schemas.openxmlformats.org/officeDocument/2006/relationships/hyperlink" Target="https://www.youtube.com/watch?v=9JQCOpNVHpY&amp;list=PLnplwgXmL676ZF4XY6BrbKpRFABnZExbv&amp;index=51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luezF55V90g&amp;list=PLnplwgXmL676ZF4XY6BrbKpRFABnZExbv&amp;index=5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175351" cy="1793167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cs-CZ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Na počátku vlády Habsburků</a:t>
            </a:r>
            <a:endParaRPr lang="cs-CZ" dirty="0">
              <a:ln w="1905"/>
              <a:solidFill>
                <a:srgbClr val="C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25ACB06-48AF-4538-AC8D-20D065F18121}"/>
              </a:ext>
            </a:extLst>
          </p:cNvPr>
          <p:cNvSpPr txBox="1"/>
          <p:nvPr/>
        </p:nvSpPr>
        <p:spPr>
          <a:xfrm>
            <a:off x="1043608" y="3717032"/>
            <a:ext cx="7272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51 - Nástup Habsburků</a:t>
            </a:r>
            <a:endParaRPr lang="cs-CZ" sz="2000" b="1" dirty="0">
              <a:solidFill>
                <a:srgbClr val="FFC000"/>
              </a:solidFill>
            </a:endParaRPr>
          </a:p>
          <a:p>
            <a:endParaRPr lang="cs-CZ" sz="2000" b="1" dirty="0">
              <a:solidFill>
                <a:srgbClr val="FFC000"/>
              </a:solidFill>
            </a:endParaRPr>
          </a:p>
          <a:p>
            <a:r>
              <a:rPr lang="cs-CZ" sz="2000" b="1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52 – Renesance</a:t>
            </a:r>
            <a:endParaRPr lang="cs-CZ" sz="2000" b="1" dirty="0">
              <a:solidFill>
                <a:srgbClr val="FFC000"/>
              </a:solidFill>
            </a:endParaRPr>
          </a:p>
          <a:p>
            <a:endParaRPr lang="cs-CZ" sz="2000" b="1" dirty="0">
              <a:solidFill>
                <a:srgbClr val="FFC000"/>
              </a:solidFill>
            </a:endParaRPr>
          </a:p>
          <a:p>
            <a:r>
              <a:rPr lang="cs-CZ" sz="2000" b="1" dirty="0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53 - Pražský orloj</a:t>
            </a:r>
            <a:endParaRPr lang="cs-CZ" sz="2000" b="1" dirty="0">
              <a:solidFill>
                <a:srgbClr val="FFC000"/>
              </a:solidFill>
            </a:endParaRPr>
          </a:p>
          <a:p>
            <a:endParaRPr lang="cs-CZ" sz="2000" b="1" dirty="0">
              <a:solidFill>
                <a:srgbClr val="FFC000"/>
              </a:solidFill>
            </a:endParaRPr>
          </a:p>
          <a:p>
            <a:r>
              <a:rPr lang="cs-CZ" sz="2000" b="1" dirty="0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Dějiny 54 - Podnikavá šlechta</a:t>
            </a:r>
            <a:endParaRPr lang="cs-CZ" sz="2000" b="1" dirty="0">
              <a:solidFill>
                <a:srgbClr val="FFC000"/>
              </a:solidFill>
            </a:endParaRPr>
          </a:p>
          <a:p>
            <a:endParaRPr lang="cs-CZ" sz="2000" b="1" dirty="0">
              <a:solidFill>
                <a:srgbClr val="FFC000"/>
              </a:solidFill>
            </a:endParaRPr>
          </a:p>
          <a:p>
            <a:endParaRPr lang="cs-CZ" sz="2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04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11560" y="404664"/>
            <a:ext cx="7704856" cy="590465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cs-CZ" sz="3200" b="1" u="sng" dirty="0">
                <a:solidFill>
                  <a:srgbClr val="CC0000"/>
                </a:solidFill>
              </a:rPr>
              <a:t>České země součástí velké říše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Roku 1526 usedá na trůn </a:t>
            </a:r>
            <a:r>
              <a:rPr lang="cs-CZ" b="1" u="sng" dirty="0">
                <a:solidFill>
                  <a:srgbClr val="CC0000"/>
                </a:solidFill>
              </a:rPr>
              <a:t>Ferdinand I. Habsburský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/>
                </a:solidFill>
                <a:sym typeface="Symbol"/>
              </a:rPr>
              <a:t>Habsburkové </a:t>
            </a:r>
            <a:r>
              <a:rPr lang="cs-CZ" dirty="0">
                <a:solidFill>
                  <a:schemeClr val="tx1"/>
                </a:solidFill>
                <a:sym typeface="Symbol"/>
              </a:rPr>
              <a:t>= mocný evropský panovnický rod</a:t>
            </a:r>
            <a:br>
              <a:rPr lang="cs-CZ" dirty="0">
                <a:solidFill>
                  <a:schemeClr val="tx1"/>
                </a:solidFill>
                <a:sym typeface="Symbol"/>
              </a:rPr>
            </a:br>
            <a:endParaRPr lang="cs-CZ" dirty="0">
              <a:solidFill>
                <a:schemeClr val="tx1"/>
              </a:solidFill>
              <a:sym typeface="Symbol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sym typeface="Symbol"/>
              </a:rPr>
              <a:t>České země </a:t>
            </a:r>
            <a:br>
              <a:rPr lang="cs-CZ" dirty="0">
                <a:solidFill>
                  <a:schemeClr val="tx1"/>
                </a:solidFill>
                <a:sym typeface="Symbol"/>
              </a:rPr>
            </a:br>
            <a:r>
              <a:rPr lang="cs-CZ" dirty="0">
                <a:solidFill>
                  <a:schemeClr val="tx1"/>
                </a:solidFill>
                <a:sym typeface="Symbol"/>
              </a:rPr>
              <a:t>a uherské království </a:t>
            </a:r>
            <a:br>
              <a:rPr lang="cs-CZ" dirty="0">
                <a:solidFill>
                  <a:schemeClr val="tx1"/>
                </a:solidFill>
                <a:sym typeface="Symbol"/>
              </a:rPr>
            </a:br>
            <a:r>
              <a:rPr lang="cs-CZ" dirty="0">
                <a:solidFill>
                  <a:schemeClr val="tx1"/>
                </a:solidFill>
                <a:sym typeface="Symbol"/>
              </a:rPr>
              <a:t>se spojily s </a:t>
            </a:r>
            <a:br>
              <a:rPr lang="cs-CZ" dirty="0">
                <a:solidFill>
                  <a:schemeClr val="tx1"/>
                </a:solidFill>
                <a:sym typeface="Symbol"/>
              </a:rPr>
            </a:br>
            <a:r>
              <a:rPr lang="cs-CZ" b="1" dirty="0">
                <a:solidFill>
                  <a:schemeClr val="tx1"/>
                </a:solidFill>
                <a:sym typeface="Symbol"/>
              </a:rPr>
              <a:t>rakouskými zeměmi</a:t>
            </a:r>
            <a:br>
              <a:rPr lang="cs-CZ" b="1" dirty="0">
                <a:solidFill>
                  <a:schemeClr val="tx1"/>
                </a:solidFill>
                <a:sym typeface="Symbol"/>
              </a:rPr>
            </a:br>
            <a:r>
              <a:rPr lang="cs-CZ" b="1" dirty="0">
                <a:solidFill>
                  <a:schemeClr val="tx1"/>
                </a:solidFill>
                <a:sym typeface="Symbol"/>
              </a:rPr>
              <a:t>- </a:t>
            </a:r>
            <a:r>
              <a:rPr lang="cs-CZ" dirty="0">
                <a:solidFill>
                  <a:schemeClr val="tx1"/>
                </a:solidFill>
                <a:sym typeface="Symbol"/>
              </a:rPr>
              <a:t>sídlo ve </a:t>
            </a:r>
            <a:r>
              <a:rPr lang="cs-CZ" b="1" dirty="0">
                <a:solidFill>
                  <a:schemeClr val="tx1"/>
                </a:solidFill>
                <a:sym typeface="Symbol"/>
              </a:rPr>
              <a:t>Vídni</a:t>
            </a:r>
          </a:p>
          <a:p>
            <a:pPr>
              <a:lnSpc>
                <a:spcPct val="150000"/>
              </a:lnSpc>
              <a:buFont typeface="Symbol"/>
              <a:buChar char="Þ"/>
            </a:pPr>
            <a:endParaRPr lang="cs-CZ" b="1" dirty="0">
              <a:solidFill>
                <a:schemeClr val="tx1"/>
              </a:solidFill>
              <a:sym typeface="Symbol"/>
            </a:endParaRPr>
          </a:p>
          <a:p>
            <a:pPr>
              <a:lnSpc>
                <a:spcPct val="150000"/>
              </a:lnSpc>
              <a:buFont typeface="Symbol"/>
              <a:buChar char="Þ"/>
            </a:pPr>
            <a:endParaRPr lang="cs-CZ" b="1" dirty="0">
              <a:solidFill>
                <a:schemeClr val="tx1"/>
              </a:solidFill>
              <a:sym typeface="Symbol"/>
            </a:endParaRPr>
          </a:p>
        </p:txBody>
      </p:sp>
      <p:pic>
        <p:nvPicPr>
          <p:cNvPr id="1026" name="Picture 2" descr="https://im9.cz/iR/importprodukt-orig/227/227497bcffe1ea2e4f7f11ca8e7c8d74.jpg"/>
          <p:cNvPicPr>
            <a:picLocks noChangeAspect="1" noChangeArrowheads="1"/>
          </p:cNvPicPr>
          <p:nvPr/>
        </p:nvPicPr>
        <p:blipFill>
          <a:blip r:embed="rId2" cstate="print"/>
          <a:srcRect r="28001" b="19872"/>
          <a:stretch>
            <a:fillRect/>
          </a:stretch>
        </p:blipFill>
        <p:spPr bwMode="auto">
          <a:xfrm>
            <a:off x="3707904" y="2539186"/>
            <a:ext cx="4896544" cy="4022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646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7704856" cy="36724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Symbol"/>
              <a:buChar char="Þ"/>
            </a:pPr>
            <a:r>
              <a:rPr lang="cs-CZ" sz="2000" b="1" dirty="0">
                <a:solidFill>
                  <a:srgbClr val="CC0000"/>
                </a:solidFill>
                <a:sym typeface="Symbol"/>
              </a:rPr>
              <a:t> </a:t>
            </a:r>
            <a:r>
              <a:rPr lang="cs-CZ" sz="2400" b="1" dirty="0">
                <a:solidFill>
                  <a:srgbClr val="CC0000"/>
                </a:solidFill>
                <a:sym typeface="Symbol"/>
              </a:rPr>
              <a:t>Zvýšení úrovně vzdělanosti </a:t>
            </a:r>
            <a:r>
              <a:rPr lang="cs-CZ" sz="2400" b="1" dirty="0">
                <a:solidFill>
                  <a:schemeClr val="tx1"/>
                </a:solidFill>
                <a:sym typeface="Symbol"/>
              </a:rPr>
              <a:t>– </a:t>
            </a:r>
            <a:r>
              <a:rPr lang="cs-CZ" sz="2400" dirty="0">
                <a:solidFill>
                  <a:schemeClr val="tx1"/>
                </a:solidFill>
                <a:sym typeface="Symbol"/>
              </a:rPr>
              <a:t>zakládají se </a:t>
            </a:r>
            <a:r>
              <a:rPr lang="cs-CZ" sz="2400" b="1" dirty="0">
                <a:solidFill>
                  <a:schemeClr val="tx1"/>
                </a:solidFill>
                <a:sym typeface="Symbol"/>
              </a:rPr>
              <a:t>městské a vesnické školy, knihtisk </a:t>
            </a:r>
            <a:r>
              <a:rPr lang="cs-CZ" sz="2400" dirty="0">
                <a:solidFill>
                  <a:schemeClr val="tx1"/>
                </a:solidFill>
                <a:sym typeface="Symbol"/>
              </a:rPr>
              <a:t>– knihy jsou dostupnější</a:t>
            </a:r>
          </a:p>
          <a:p>
            <a:pPr>
              <a:lnSpc>
                <a:spcPct val="150000"/>
              </a:lnSpc>
              <a:buFont typeface="Symbol"/>
              <a:buChar char="Þ"/>
            </a:pPr>
            <a:r>
              <a:rPr lang="cs-CZ" sz="2400" b="1" dirty="0">
                <a:solidFill>
                  <a:srgbClr val="CC0000"/>
                </a:solidFill>
              </a:rPr>
              <a:t> Zemědělství </a:t>
            </a:r>
            <a:r>
              <a:rPr lang="cs-CZ" sz="2400" b="1" dirty="0">
                <a:solidFill>
                  <a:schemeClr val="tx1"/>
                </a:solidFill>
              </a:rPr>
              <a:t>– </a:t>
            </a:r>
            <a:r>
              <a:rPr lang="cs-CZ" sz="2400" dirty="0">
                <a:solidFill>
                  <a:schemeClr val="tx1"/>
                </a:solidFill>
              </a:rPr>
              <a:t>pěstování obilí, </a:t>
            </a:r>
            <a:r>
              <a:rPr lang="cs-CZ" sz="2400" dirty="0">
                <a:solidFill>
                  <a:schemeClr val="tx1"/>
                </a:solidFill>
                <a:sym typeface="Symbol"/>
              </a:rPr>
              <a:t>chovu ovcí, </a:t>
            </a:r>
            <a:r>
              <a:rPr lang="cs-CZ" sz="2400" b="1" dirty="0">
                <a:solidFill>
                  <a:schemeClr val="tx1"/>
                </a:solidFill>
                <a:sym typeface="Symbol"/>
              </a:rPr>
              <a:t>rybníkářství</a:t>
            </a:r>
            <a:r>
              <a:rPr lang="cs-CZ" sz="2400" dirty="0">
                <a:solidFill>
                  <a:schemeClr val="tx1"/>
                </a:solidFill>
                <a:sym typeface="Symbol"/>
              </a:rPr>
              <a:t> (zakládání rybníků)</a:t>
            </a:r>
          </a:p>
          <a:p>
            <a:pPr>
              <a:lnSpc>
                <a:spcPct val="150000"/>
              </a:lnSpc>
              <a:buFont typeface="Symbol"/>
              <a:buChar char="Þ"/>
            </a:pPr>
            <a:r>
              <a:rPr lang="cs-CZ" sz="2400" b="1" dirty="0">
                <a:solidFill>
                  <a:srgbClr val="CC0000"/>
                </a:solidFill>
              </a:rPr>
              <a:t> Rozvoj řemesel a obchodu </a:t>
            </a:r>
            <a:r>
              <a:rPr lang="cs-CZ" sz="2400" dirty="0">
                <a:solidFill>
                  <a:schemeClr val="tx1"/>
                </a:solidFill>
                <a:sym typeface="Symbol"/>
              </a:rPr>
              <a:t>– hlavně výroba sukna </a:t>
            </a:r>
            <a:br>
              <a:rPr lang="cs-CZ" sz="2400" dirty="0">
                <a:solidFill>
                  <a:schemeClr val="tx1"/>
                </a:solidFill>
                <a:sym typeface="Symbol"/>
              </a:rPr>
            </a:br>
            <a:r>
              <a:rPr lang="cs-CZ" sz="2400" dirty="0">
                <a:solidFill>
                  <a:schemeClr val="tx1"/>
                </a:solidFill>
                <a:sym typeface="Symbol"/>
              </a:rPr>
              <a:t>a plátna, </a:t>
            </a:r>
            <a:r>
              <a:rPr lang="cs-CZ" sz="2400" b="1" dirty="0">
                <a:solidFill>
                  <a:schemeClr val="tx1"/>
                </a:solidFill>
                <a:sym typeface="Symbol"/>
              </a:rPr>
              <a:t>pivovarnictví</a:t>
            </a:r>
          </a:p>
          <a:p>
            <a:pPr>
              <a:lnSpc>
                <a:spcPct val="150000"/>
              </a:lnSpc>
              <a:buFont typeface="Symbol"/>
              <a:buChar char="Þ"/>
            </a:pPr>
            <a:endParaRPr lang="cs-CZ" b="1" dirty="0">
              <a:solidFill>
                <a:schemeClr val="tx1"/>
              </a:solidFill>
              <a:sym typeface="Symbol"/>
            </a:endParaRPr>
          </a:p>
        </p:txBody>
      </p:sp>
      <p:pic>
        <p:nvPicPr>
          <p:cNvPr id="1028" name="Picture 4" descr="http://historie.lusa.cz/wp-content/uploads/2014/08/082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7964" y="3535491"/>
            <a:ext cx="4627473" cy="2952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646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11560" y="404664"/>
            <a:ext cx="7704856" cy="590465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cs-CZ" sz="3200" b="1" u="sng" dirty="0">
                <a:solidFill>
                  <a:srgbClr val="CC0000"/>
                </a:solidFill>
              </a:rPr>
              <a:t>Renesance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nový umělecký sloh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  <a:sym typeface="Symbol"/>
              </a:rPr>
              <a:t>stavějí se </a:t>
            </a:r>
            <a:r>
              <a:rPr lang="cs-CZ" sz="2400" b="1" dirty="0">
                <a:solidFill>
                  <a:schemeClr val="tx1"/>
                </a:solidFill>
                <a:sym typeface="Symbol"/>
              </a:rPr>
              <a:t>pohodlné paláce a nádherné zámky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chemeClr val="tx1"/>
                </a:solidFill>
                <a:sym typeface="Symbol"/>
              </a:rPr>
              <a:t>parky</a:t>
            </a:r>
            <a:r>
              <a:rPr lang="cs-CZ" sz="2400" dirty="0">
                <a:solidFill>
                  <a:schemeClr val="tx1"/>
                </a:solidFill>
                <a:sym typeface="Symbol"/>
              </a:rPr>
              <a:t> se vzácnými keři a stromy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chemeClr val="tx1"/>
                </a:solidFill>
                <a:sym typeface="Symbol"/>
              </a:rPr>
              <a:t>ozdobné domovní štíty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  <a:sym typeface="Symbol"/>
              </a:rPr>
              <a:t>pravidelné stavby s věžičkami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chemeClr val="tx1"/>
                </a:solidFill>
                <a:sym typeface="Symbol"/>
              </a:rPr>
              <a:t>sgrafita</a:t>
            </a:r>
            <a:r>
              <a:rPr lang="cs-CZ" sz="2400" dirty="0">
                <a:solidFill>
                  <a:schemeClr val="tx1"/>
                </a:solidFill>
                <a:sym typeface="Symbol"/>
              </a:rPr>
              <a:t> – ozdobné fasády na domech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chemeClr val="tx1"/>
                </a:solidFill>
                <a:sym typeface="Symbol"/>
              </a:rPr>
              <a:t>kašny</a:t>
            </a:r>
            <a:r>
              <a:rPr lang="cs-CZ" sz="2400" dirty="0">
                <a:solidFill>
                  <a:schemeClr val="tx1"/>
                </a:solidFill>
                <a:sym typeface="Symbol"/>
              </a:rPr>
              <a:t> a sochy, …..</a:t>
            </a:r>
          </a:p>
          <a:p>
            <a:pPr>
              <a:lnSpc>
                <a:spcPct val="150000"/>
              </a:lnSpc>
              <a:buFont typeface="Symbol"/>
              <a:buChar char="Þ"/>
            </a:pPr>
            <a:endParaRPr lang="cs-CZ" b="1" dirty="0">
              <a:solidFill>
                <a:schemeClr val="tx1"/>
              </a:solidFill>
              <a:sym typeface="Symbol"/>
            </a:endParaRPr>
          </a:p>
          <a:p>
            <a:pPr>
              <a:lnSpc>
                <a:spcPct val="150000"/>
              </a:lnSpc>
              <a:buFont typeface="Symbol"/>
              <a:buChar char="Þ"/>
            </a:pPr>
            <a:endParaRPr lang="cs-CZ" b="1" dirty="0">
              <a:solidFill>
                <a:schemeClr val="tx1"/>
              </a:solidFill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98646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u.smedata.sk/blogidnes/article/2/59/598332/598332_article_photo_wjuoy6i_900x.jpeg?r=27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5832648" cy="3544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s://im.novinky.cz/mynews/761/157615-top_foto1-f4tb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429000"/>
            <a:ext cx="5715000" cy="3219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11560" y="404664"/>
            <a:ext cx="7704856" cy="590465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cs-CZ" sz="3200" b="1" u="sng" dirty="0">
                <a:solidFill>
                  <a:srgbClr val="CC0000"/>
                </a:solidFill>
              </a:rPr>
              <a:t>Císař Rudolf II.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Měl sídlo v </a:t>
            </a:r>
            <a:r>
              <a:rPr lang="cs-CZ" sz="2400" b="1" dirty="0">
                <a:solidFill>
                  <a:schemeClr val="tx1"/>
                </a:solidFill>
              </a:rPr>
              <a:t>Praze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sz="2400" b="1" dirty="0">
                <a:solidFill>
                  <a:schemeClr val="tx1"/>
                </a:solidFill>
              </a:rPr>
              <a:t>Byl velmi vzdělaný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Na svůj dvůr zval </a:t>
            </a:r>
            <a:r>
              <a:rPr lang="cs-CZ" sz="2400" b="1" dirty="0">
                <a:solidFill>
                  <a:schemeClr val="tx1"/>
                </a:solidFill>
              </a:rPr>
              <a:t>umělce, malíře, sochaře, učence, alchymisty, astrology – Tycho Brahe, Jan Kepler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Vytvořil rozsáhlé </a:t>
            </a:r>
            <a:r>
              <a:rPr lang="cs-CZ" sz="2400" b="1" dirty="0">
                <a:solidFill>
                  <a:schemeClr val="tx1"/>
                </a:solidFill>
              </a:rPr>
              <a:t>sbírky uměleckých předmětů</a:t>
            </a:r>
          </a:p>
          <a:p>
            <a:pPr>
              <a:lnSpc>
                <a:spcPct val="150000"/>
              </a:lnSpc>
              <a:buNone/>
            </a:pPr>
            <a:endParaRPr lang="cs-CZ" sz="2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Symbol"/>
              <a:buChar char="Þ"/>
            </a:pPr>
            <a:endParaRPr lang="cs-CZ" b="1" dirty="0">
              <a:solidFill>
                <a:schemeClr val="tx1"/>
              </a:solidFill>
              <a:sym typeface="Symbol"/>
            </a:endParaRPr>
          </a:p>
          <a:p>
            <a:pPr>
              <a:lnSpc>
                <a:spcPct val="150000"/>
              </a:lnSpc>
              <a:buFont typeface="Symbol"/>
              <a:buChar char="Þ"/>
            </a:pPr>
            <a:endParaRPr lang="cs-CZ" b="1" dirty="0">
              <a:solidFill>
                <a:schemeClr val="tx1"/>
              </a:solidFill>
              <a:sym typeface="Symbol"/>
            </a:endParaRPr>
          </a:p>
        </p:txBody>
      </p:sp>
      <p:pic>
        <p:nvPicPr>
          <p:cNvPr id="1026" name="Picture 2" descr="Výsledek obrázku pro rudolf II">
            <a:extLst>
              <a:ext uri="{FF2B5EF4-FFF2-40B4-BE49-F238E27FC236}">
                <a16:creationId xmlns:a16="http://schemas.microsoft.com/office/drawing/2014/main" id="{6266C1AC-C243-4D0E-AB35-B28BC6E8F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2858253" cy="331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46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61C44A31-46C0-4557-9220-4C0A2FC70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152" y="2723603"/>
            <a:ext cx="5760848" cy="3838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56D8DA3-8829-4858-82DA-7AB8CBF44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31"/>
            <a:ext cx="3848817" cy="4572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erodynamika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k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k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1040</TotalTime>
  <Words>179</Words>
  <Application>Microsoft Office PowerPoint</Application>
  <PresentationFormat>Předvádění na obrazovce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Georgia</vt:lpstr>
      <vt:lpstr>Symbol</vt:lpstr>
      <vt:lpstr>Trebuchet MS</vt:lpstr>
      <vt:lpstr>Aerodynamika</vt:lpstr>
      <vt:lpstr>Na počátku vlády Habsburků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dobách přemyslovských knížat</dc:title>
  <dc:creator>uživatelka</dc:creator>
  <cp:lastModifiedBy>Informatika</cp:lastModifiedBy>
  <cp:revision>105</cp:revision>
  <dcterms:created xsi:type="dcterms:W3CDTF">2018-09-23T12:24:39Z</dcterms:created>
  <dcterms:modified xsi:type="dcterms:W3CDTF">2023-12-11T06:15:22Z</dcterms:modified>
</cp:coreProperties>
</file>