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6" r:id="rId3"/>
    <p:sldId id="257" r:id="rId4"/>
    <p:sldId id="259" r:id="rId5"/>
    <p:sldId id="267" r:id="rId6"/>
    <p:sldId id="265" r:id="rId7"/>
    <p:sldId id="260" r:id="rId8"/>
    <p:sldId id="268" r:id="rId9"/>
    <p:sldId id="261" r:id="rId10"/>
    <p:sldId id="262" r:id="rId11"/>
    <p:sldId id="263" r:id="rId12"/>
    <p:sldId id="269" r:id="rId13"/>
    <p:sldId id="264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89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30.09.2025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6IH9Ct8oRSE&amp;list=PLnplwgXmL676ZF4XY6BrbKpRFABnZExbv&amp;index=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youtube.com/watch?v=NBz1yoTLSm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EwkI_uyVQPY&amp;list=PLnplwgXmL676ZF4XY6BrbKpRFABnZExbv&amp;index=1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youtube.com/watch?v=KpEvNhmci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zMDU5gD-yI&amp;list=PLnplwgXmL676ZF4XY6BrbKpRFABnZExbv&amp;index=1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k70bM0nf9to&amp;list=PLnplwgXmL676ZF4XY6BrbKpRFABnZExbv&amp;index=1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lcMLGNyg9c&amp;list=PLnplwgXmL676ZF4XY6BrbKpRFABnZExbv&amp;index=16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v7PDQWyotQ&amp;list=PLnplwgXmL676ZF4XY6BrbKpRFABnZExbv&amp;index=18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bm8zNj6A8-g&amp;list=PLnplwgXmL676ZF4XY6BrbKpRFABnZExbv&amp;index=19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4UDLM5goyU&amp;list=PLnplwgXmL676ZF4XY6BrbKpRFABnZExbv&amp;index=21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175351" cy="1793167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cs-CZ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V dobách přemyslovských knížat</a:t>
            </a:r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Staré pověsti české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68759"/>
            <a:ext cx="8460432" cy="445610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O nejstarší době si lidé od nepaměti vyprávěli </a:t>
            </a:r>
            <a:r>
              <a:rPr lang="cs-CZ" sz="2400" b="1" dirty="0"/>
              <a:t>pověsti</a:t>
            </a:r>
            <a:r>
              <a:rPr lang="cs-CZ" sz="2400" dirty="0"/>
              <a:t>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Jak přišli naši předkové pod vedením </a:t>
            </a:r>
            <a:r>
              <a:rPr lang="cs-CZ" sz="2800" b="1" u="sng" dirty="0">
                <a:solidFill>
                  <a:srgbClr val="FF0000"/>
                </a:solidFill>
              </a:rPr>
              <a:t>praotce Čecha</a:t>
            </a:r>
            <a:r>
              <a:rPr lang="cs-CZ" sz="2400" dirty="0"/>
              <a:t>, který se z vrcholku </a:t>
            </a:r>
            <a:r>
              <a:rPr lang="cs-CZ" sz="2400" b="1" dirty="0"/>
              <a:t>hory Říp </a:t>
            </a:r>
            <a:br>
              <a:rPr lang="cs-CZ" sz="2400" b="1" dirty="0"/>
            </a:br>
            <a:r>
              <a:rPr lang="cs-CZ" sz="2400" dirty="0"/>
              <a:t>rozhlížel po krajině: </a:t>
            </a:r>
            <a:br>
              <a:rPr lang="cs-CZ" sz="2400" dirty="0"/>
            </a:br>
            <a:r>
              <a:rPr lang="cs-CZ" sz="2400" i="1" dirty="0"/>
              <a:t>„Toto je země zaslíbená…“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="" xmlns:a16="http://schemas.microsoft.com/office/drawing/2014/main" id="{C8E19590-634C-43FB-9D70-BA5A7CFEE159}"/>
              </a:ext>
            </a:extLst>
          </p:cNvPr>
          <p:cNvSpPr/>
          <p:nvPr/>
        </p:nvSpPr>
        <p:spPr>
          <a:xfrm>
            <a:off x="539552" y="5724869"/>
            <a:ext cx="6408712" cy="49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u="sng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8 - Praotec Čech</a:t>
            </a:r>
            <a:endParaRPr lang="cs-CZ" sz="2000" b="1" u="sng" dirty="0">
              <a:solidFill>
                <a:srgbClr val="FFC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78ECFF99-A3E9-4CF0-9FDB-8DACBF4373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69"/>
          <a:stretch/>
        </p:blipFill>
        <p:spPr>
          <a:xfrm>
            <a:off x="4564699" y="2708920"/>
            <a:ext cx="4579301" cy="3386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505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Staré pověsti české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51520" y="1222590"/>
            <a:ext cx="9073008" cy="515218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800" b="1" u="sng" dirty="0">
                <a:solidFill>
                  <a:srgbClr val="FF0000"/>
                </a:solidFill>
              </a:rPr>
              <a:t>O kněžně Libuši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400" dirty="0"/>
              <a:t>- měla prorocké nadání, </a:t>
            </a:r>
            <a:br>
              <a:rPr lang="cs-CZ" sz="2400" dirty="0"/>
            </a:br>
            <a:r>
              <a:rPr lang="cs-CZ" sz="2400" dirty="0"/>
              <a:t>- vládla z bájného </a:t>
            </a:r>
            <a:r>
              <a:rPr lang="cs-CZ" sz="2400" b="1" dirty="0"/>
              <a:t>Vyšehradu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400" dirty="0"/>
              <a:t>- když se proti její vládě </a:t>
            </a:r>
            <a:br>
              <a:rPr lang="cs-CZ" sz="2400" dirty="0"/>
            </a:br>
            <a:r>
              <a:rPr lang="cs-CZ" sz="2400" dirty="0"/>
              <a:t>postavili někteří velmoži, </a:t>
            </a:r>
            <a:br>
              <a:rPr lang="cs-CZ" sz="2400" dirty="0"/>
            </a:br>
            <a:r>
              <a:rPr lang="cs-CZ" sz="2400" dirty="0"/>
              <a:t>provdala se za </a:t>
            </a:r>
            <a:r>
              <a:rPr lang="cs-CZ" sz="2400" b="1" u="sng" dirty="0">
                <a:solidFill>
                  <a:srgbClr val="FF0000"/>
                </a:solidFill>
              </a:rPr>
              <a:t>Přemysla Oráče</a:t>
            </a:r>
            <a:r>
              <a:rPr lang="cs-CZ" sz="2400" b="1" dirty="0">
                <a:solidFill>
                  <a:schemeClr val="accent6"/>
                </a:solidFill>
              </a:rPr>
              <a:t>.</a:t>
            </a:r>
          </a:p>
          <a:p>
            <a:pPr marL="45720" indent="0">
              <a:lnSpc>
                <a:spcPct val="200000"/>
              </a:lnSpc>
              <a:buNone/>
            </a:pPr>
            <a:r>
              <a:rPr lang="cs-CZ" sz="2400" dirty="0"/>
              <a:t>A další pověsti o dobách, o kterých nemáme spolehlivé zprávy.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CBEF736E-BF84-4736-B57E-6F992B1B0B9B}"/>
              </a:ext>
            </a:extLst>
          </p:cNvPr>
          <p:cNvSpPr/>
          <p:nvPr/>
        </p:nvSpPr>
        <p:spPr>
          <a:xfrm>
            <a:off x="524784" y="5877272"/>
            <a:ext cx="6408712" cy="49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u="sng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11 - Báje</a:t>
            </a:r>
            <a:endParaRPr lang="cs-CZ" sz="2000" b="1" u="sng" dirty="0">
              <a:solidFill>
                <a:srgbClr val="FFC000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A346CCE5-92EA-459F-A4AC-E61E919B6E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 t="21951" r="15855" b="13438"/>
          <a:stretch/>
        </p:blipFill>
        <p:spPr>
          <a:xfrm>
            <a:off x="4751512" y="1222589"/>
            <a:ext cx="4392488" cy="3008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6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3060" y="26977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Na úsvitu dějin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36813" y="1052736"/>
            <a:ext cx="8059420" cy="5162681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Vláda knížete </a:t>
            </a:r>
            <a:r>
              <a:rPr lang="cs-CZ" sz="2400" b="1" u="sng" dirty="0">
                <a:solidFill>
                  <a:srgbClr val="FF0000"/>
                </a:solidFill>
              </a:rPr>
              <a:t>Svatopluka</a:t>
            </a:r>
            <a:r>
              <a:rPr lang="cs-CZ" sz="2400" dirty="0"/>
              <a:t> </a:t>
            </a:r>
            <a:br>
              <a:rPr lang="cs-CZ" sz="2400" dirty="0"/>
            </a:br>
            <a:r>
              <a:rPr lang="cs-CZ" sz="2400" dirty="0"/>
              <a:t>– </a:t>
            </a:r>
            <a:r>
              <a:rPr lang="cs-CZ" sz="2400" b="1" dirty="0"/>
              <a:t>první písemné zprávy </a:t>
            </a:r>
            <a:r>
              <a:rPr lang="cs-CZ" sz="2400" dirty="0"/>
              <a:t>o dějinách Čech</a:t>
            </a:r>
          </a:p>
          <a:p>
            <a:pPr marL="45720" indent="0">
              <a:lnSpc>
                <a:spcPct val="150000"/>
              </a:lnSpc>
              <a:buNone/>
            </a:pPr>
            <a:endParaRPr lang="cs-CZ" sz="2400" dirty="0"/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Kníže </a:t>
            </a:r>
            <a:r>
              <a:rPr lang="cs-CZ" sz="2400" b="1" u="sng" dirty="0">
                <a:solidFill>
                  <a:srgbClr val="FF0000"/>
                </a:solidFill>
              </a:rPr>
              <a:t>Bořivoj</a:t>
            </a:r>
            <a:r>
              <a:rPr lang="cs-CZ" sz="2400" dirty="0"/>
              <a:t> </a:t>
            </a:r>
            <a:br>
              <a:rPr lang="cs-CZ" sz="2400" dirty="0"/>
            </a:br>
            <a:r>
              <a:rPr lang="cs-CZ" sz="2400" dirty="0"/>
              <a:t>   a jeho žena </a:t>
            </a:r>
            <a:r>
              <a:rPr lang="cs-CZ" sz="2400" b="1" u="sng" dirty="0">
                <a:solidFill>
                  <a:srgbClr val="FF0000"/>
                </a:solidFill>
              </a:rPr>
              <a:t>Ludmila</a:t>
            </a:r>
            <a:r>
              <a:rPr lang="cs-CZ" sz="2400" dirty="0"/>
              <a:t>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/>
            </a:r>
            <a:br>
              <a:rPr lang="cs-CZ" sz="2400" dirty="0"/>
            </a:br>
            <a:r>
              <a:rPr lang="cs-CZ" sz="2400" dirty="0"/>
              <a:t>– jako první z rodu Přemyslovců přijali </a:t>
            </a:r>
            <a:r>
              <a:rPr lang="cs-CZ" sz="2400" b="1" dirty="0"/>
              <a:t>křest. </a:t>
            </a:r>
            <a:br>
              <a:rPr lang="cs-CZ" sz="2400" b="1" dirty="0"/>
            </a:br>
            <a:r>
              <a:rPr lang="cs-CZ" sz="2400" dirty="0"/>
              <a:t>Přenesl sídlo českých panovníků do </a:t>
            </a:r>
            <a:r>
              <a:rPr lang="cs-CZ" sz="2400" b="1" dirty="0"/>
              <a:t>Prahy.</a:t>
            </a: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  <a:p>
            <a:pPr marL="45720" indent="0">
              <a:buNone/>
            </a:pP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="" xmlns:a16="http://schemas.microsoft.com/office/drawing/2014/main" id="{AC25DC13-ECBC-4C22-9E8D-173A179D3E62}"/>
              </a:ext>
            </a:extLst>
          </p:cNvPr>
          <p:cNvSpPr/>
          <p:nvPr/>
        </p:nvSpPr>
        <p:spPr>
          <a:xfrm>
            <a:off x="547767" y="5966662"/>
            <a:ext cx="6408712" cy="49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12 - Bořivoj a Ludmila</a:t>
            </a:r>
            <a:endParaRPr lang="cs-CZ" sz="2000" b="1" dirty="0">
              <a:solidFill>
                <a:srgbClr val="FFC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BF994460-E48B-44BA-AEE1-4D5F1320E2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1" t="24682" r="54661" b="63375"/>
          <a:stretch/>
        </p:blipFill>
        <p:spPr>
          <a:xfrm>
            <a:off x="4283968" y="2465583"/>
            <a:ext cx="3744417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670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3060" y="26977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Na úsvitu dějin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33060" y="1290656"/>
            <a:ext cx="7915404" cy="5090672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dirty="0"/>
              <a:t>S křesťanstvím přichází </a:t>
            </a:r>
            <a:r>
              <a:rPr lang="cs-CZ" b="1" dirty="0"/>
              <a:t>vzdělanost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– kněží a mniši umí </a:t>
            </a:r>
            <a:r>
              <a:rPr lang="cs-CZ" b="1" dirty="0"/>
              <a:t>číst</a:t>
            </a:r>
            <a:r>
              <a:rPr lang="cs-CZ" dirty="0"/>
              <a:t> a </a:t>
            </a:r>
            <a:r>
              <a:rPr lang="cs-CZ" b="1" dirty="0"/>
              <a:t>psát</a:t>
            </a:r>
            <a:r>
              <a:rPr lang="cs-CZ" dirty="0"/>
              <a:t>, přinášejí </a:t>
            </a:r>
            <a:r>
              <a:rPr lang="cs-CZ" b="1" dirty="0"/>
              <a:t>první knihy</a:t>
            </a:r>
            <a:endParaRPr lang="cs-CZ" dirty="0"/>
          </a:p>
          <a:p>
            <a:pPr marL="45720" indent="0">
              <a:lnSpc>
                <a:spcPct val="150000"/>
              </a:lnSpc>
              <a:buNone/>
            </a:pPr>
            <a:r>
              <a:rPr lang="cs-CZ" dirty="0"/>
              <a:t>Dochází ke </a:t>
            </a:r>
            <a:r>
              <a:rPr lang="cs-CZ" b="1" dirty="0"/>
              <a:t>sjednocování okolních knížectví </a:t>
            </a:r>
            <a:br>
              <a:rPr lang="cs-CZ" b="1" dirty="0"/>
            </a:br>
            <a:r>
              <a:rPr lang="cs-CZ" dirty="0"/>
              <a:t>– bojem, dohodou nebo sňatkem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dirty="0"/>
              <a:t>Stará hradiště se proměňovali v </a:t>
            </a:r>
            <a:r>
              <a:rPr lang="cs-CZ" b="1" dirty="0"/>
              <a:t>kamenné hrady</a:t>
            </a:r>
            <a:r>
              <a:rPr lang="cs-CZ" dirty="0"/>
              <a:t>. </a:t>
            </a:r>
            <a:br>
              <a:rPr lang="cs-CZ" dirty="0"/>
            </a:br>
            <a:r>
              <a:rPr lang="cs-CZ" dirty="0"/>
              <a:t>Kolem hradů rostli </a:t>
            </a:r>
            <a:r>
              <a:rPr lang="cs-CZ" b="1" dirty="0"/>
              <a:t>tržní</a:t>
            </a:r>
            <a:r>
              <a:rPr lang="cs-CZ" dirty="0"/>
              <a:t> </a:t>
            </a:r>
            <a:r>
              <a:rPr lang="cs-CZ" b="1" dirty="0"/>
              <a:t>osady</a:t>
            </a:r>
            <a:r>
              <a:rPr lang="cs-CZ" dirty="0"/>
              <a:t>, </a:t>
            </a:r>
            <a:br>
              <a:rPr lang="cs-CZ" dirty="0"/>
            </a:br>
            <a:r>
              <a:rPr lang="cs-CZ" dirty="0"/>
              <a:t>kde se usazovali </a:t>
            </a:r>
            <a:r>
              <a:rPr lang="cs-CZ" b="1" dirty="0"/>
              <a:t>řemeslníci</a:t>
            </a:r>
            <a:r>
              <a:rPr lang="cs-CZ" dirty="0"/>
              <a:t> a </a:t>
            </a:r>
            <a:r>
              <a:rPr lang="cs-CZ" b="1" dirty="0"/>
              <a:t>obchodníci</a:t>
            </a:r>
            <a:r>
              <a:rPr lang="cs-CZ" dirty="0"/>
              <a:t>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dirty="0"/>
              <a:t>V umění a ve stavitelství se postupně vyvíjel </a:t>
            </a:r>
            <a:br>
              <a:rPr lang="cs-CZ" dirty="0"/>
            </a:br>
            <a:r>
              <a:rPr lang="cs-CZ" sz="2600" b="1" u="sng" dirty="0">
                <a:solidFill>
                  <a:schemeClr val="accent6"/>
                </a:solidFill>
              </a:rPr>
              <a:t>ROMÁNSKÝ SLOH</a:t>
            </a:r>
            <a:r>
              <a:rPr lang="cs-CZ" dirty="0"/>
              <a:t>.</a:t>
            </a: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  <a:p>
            <a:pPr marL="4572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39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rgbClr val="FF0000"/>
                </a:solidFill>
              </a:rPr>
              <a:t>Románský sloh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27584" y="1700808"/>
            <a:ext cx="7920880" cy="4176464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endParaRPr lang="cs-CZ" dirty="0"/>
          </a:p>
          <a:p>
            <a:pPr marL="45720" indent="0">
              <a:buNone/>
            </a:pPr>
            <a:endParaRPr lang="cs-CZ" dirty="0"/>
          </a:p>
        </p:txBody>
      </p:sp>
      <p:pic>
        <p:nvPicPr>
          <p:cNvPr id="6146" name="Picture 2" descr="http://kralovskedilo.ktf.cuni.cz/assets/data/e77d264a730e2ac7036f296de7346dfd8bac21644f4707d42a66adbe8f457b4a-medium-cb00f0623dde71cf3c9f9484fa7bfe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620688"/>
            <a:ext cx="2808312" cy="4209461"/>
          </a:xfrm>
          <a:prstGeom prst="rect">
            <a:avLst/>
          </a:prstGeom>
          <a:noFill/>
        </p:spPr>
      </p:pic>
      <p:pic>
        <p:nvPicPr>
          <p:cNvPr id="6148" name="Picture 4" descr="https://upload.wikimedia.org/wikipedia/commons/f/fc/%C5%98%C3%ADp_-_rotunda_svat%C3%A9ho_Ji%C5%99%C3%AD_2013_ob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852936"/>
            <a:ext cx="3939249" cy="2952328"/>
          </a:xfrm>
          <a:prstGeom prst="rect">
            <a:avLst/>
          </a:prstGeom>
          <a:noFill/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827584" y="2060848"/>
            <a:ext cx="439248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Rotunda sv. Jiří na Hoře Říp</a:t>
            </a:r>
          </a:p>
          <a:p>
            <a:pPr marL="4572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5508104" y="5013176"/>
            <a:ext cx="439248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" marR="0" lvl="0" indent="0" algn="l" defTabSz="914400" rtl="0" eaLnBrk="1" fontAlgn="auto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Bazilika sv. Jiří </a:t>
            </a:r>
            <a:b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 Pražském hradě</a:t>
            </a:r>
          </a:p>
          <a:p>
            <a:pPr marL="4572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cs-CZ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44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76006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Knížata Václav a Boleslav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568952" cy="5065497"/>
          </a:xfrm>
        </p:spPr>
        <p:txBody>
          <a:bodyPr>
            <a:normAutofit fontScale="92500" lnSpcReduction="2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600" dirty="0"/>
              <a:t>Budoucího knížete </a:t>
            </a:r>
            <a:r>
              <a:rPr lang="cs-CZ" sz="2600" b="1" u="sng" dirty="0">
                <a:solidFill>
                  <a:srgbClr val="FF0000"/>
                </a:solidFill>
              </a:rPr>
              <a:t>Václava</a:t>
            </a:r>
            <a:r>
              <a:rPr lang="cs-CZ" sz="2600" dirty="0"/>
              <a:t> vychovávala </a:t>
            </a:r>
            <a:br>
              <a:rPr lang="cs-CZ" sz="2600" dirty="0"/>
            </a:br>
            <a:r>
              <a:rPr lang="cs-CZ" sz="2600" dirty="0"/>
              <a:t>jeho babička kněžna </a:t>
            </a:r>
            <a:r>
              <a:rPr lang="cs-CZ" sz="2600" b="1" dirty="0"/>
              <a:t>Ludmila</a:t>
            </a:r>
            <a:endParaRPr lang="cs-CZ" sz="2600" dirty="0"/>
          </a:p>
          <a:p>
            <a:pPr marL="45720" indent="0">
              <a:lnSpc>
                <a:spcPct val="150000"/>
              </a:lnSpc>
              <a:buNone/>
            </a:pPr>
            <a:r>
              <a:rPr lang="cs-CZ" sz="2600" dirty="0"/>
              <a:t>Byl velmi </a:t>
            </a:r>
            <a:r>
              <a:rPr lang="cs-CZ" sz="2600" b="1" dirty="0"/>
              <a:t>vzdělaný</a:t>
            </a:r>
            <a:r>
              <a:rPr lang="cs-CZ" sz="2600" dirty="0"/>
              <a:t>, </a:t>
            </a:r>
            <a:r>
              <a:rPr lang="cs-CZ" sz="2600" b="1" dirty="0"/>
              <a:t>moudrý</a:t>
            </a:r>
            <a:r>
              <a:rPr lang="cs-CZ" sz="2600" dirty="0"/>
              <a:t> a </a:t>
            </a:r>
            <a:r>
              <a:rPr lang="cs-CZ" sz="2600" b="1" dirty="0"/>
              <a:t>statečný</a:t>
            </a:r>
            <a:r>
              <a:rPr lang="cs-CZ" sz="2600" dirty="0"/>
              <a:t>.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600" dirty="0"/>
              <a:t>Jeho mladší bratr </a:t>
            </a:r>
            <a:r>
              <a:rPr lang="cs-CZ" sz="2600" b="1" u="sng" dirty="0">
                <a:solidFill>
                  <a:srgbClr val="FF0000"/>
                </a:solidFill>
              </a:rPr>
              <a:t>Boleslav</a:t>
            </a:r>
            <a:r>
              <a:rPr lang="cs-CZ" sz="2600" dirty="0"/>
              <a:t> </a:t>
            </a:r>
            <a:br>
              <a:rPr lang="cs-CZ" sz="2600" dirty="0"/>
            </a:br>
            <a:r>
              <a:rPr lang="cs-CZ" sz="2600" dirty="0"/>
              <a:t>jej nechal z touhy po vládě </a:t>
            </a:r>
            <a:r>
              <a:rPr lang="cs-CZ" sz="2600" b="1" dirty="0"/>
              <a:t>zavraždit</a:t>
            </a:r>
            <a:r>
              <a:rPr lang="cs-CZ" sz="2600" dirty="0"/>
              <a:t> ve Staré Boleslavi.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3600" b="1" dirty="0">
                <a:solidFill>
                  <a:schemeClr val="accent6"/>
                </a:solidFill>
              </a:rPr>
              <a:t>Sv. Václav se stal </a:t>
            </a:r>
            <a:br>
              <a:rPr lang="cs-CZ" sz="3600" b="1" dirty="0">
                <a:solidFill>
                  <a:schemeClr val="accent6"/>
                </a:solidFill>
              </a:rPr>
            </a:br>
            <a:r>
              <a:rPr lang="cs-CZ" sz="3600" b="1" dirty="0">
                <a:solidFill>
                  <a:schemeClr val="accent6"/>
                </a:solidFill>
              </a:rPr>
              <a:t>PATRONEM ČESKÉ ZEMĚ.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600" b="1" u="sng" dirty="0">
                <a:solidFill>
                  <a:srgbClr val="FF0000"/>
                </a:solidFill>
              </a:rPr>
              <a:t>Boleslav I.</a:t>
            </a:r>
            <a:r>
              <a:rPr lang="cs-CZ" sz="2600" dirty="0">
                <a:solidFill>
                  <a:srgbClr val="FF0000"/>
                </a:solidFill>
              </a:rPr>
              <a:t> </a:t>
            </a:r>
            <a:r>
              <a:rPr lang="cs-CZ" sz="2600" b="1" dirty="0"/>
              <a:t>rozšířil území o Moravu</a:t>
            </a:r>
          </a:p>
          <a:p>
            <a:pPr marL="45720" indent="0" algn="ctr">
              <a:lnSpc>
                <a:spcPct val="150000"/>
              </a:lnSpc>
              <a:buNone/>
            </a:pPr>
            <a:endParaRPr lang="cs-CZ" sz="3600" b="1" dirty="0">
              <a:solidFill>
                <a:schemeClr val="accent6"/>
              </a:solidFill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7C5A1DB2-17A8-4E69-9DE9-384ADEE9CD99}"/>
              </a:ext>
            </a:extLst>
          </p:cNvPr>
          <p:cNvSpPr/>
          <p:nvPr/>
        </p:nvSpPr>
        <p:spPr>
          <a:xfrm>
            <a:off x="683568" y="6190241"/>
            <a:ext cx="6408712" cy="49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2" tooltip="https://www.youtube.com/watch?v=KpEvNhmciNs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13 - Svatý Václav</a:t>
            </a:r>
            <a:endParaRPr lang="cs-CZ" sz="2000" b="1" dirty="0">
              <a:solidFill>
                <a:srgbClr val="FFC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682A7162-8E9E-4172-9BF4-27B2099FF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882" y="1109996"/>
            <a:ext cx="2114550" cy="216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3B2F172C-6D01-4770-9115-476AB5D447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4" t="7210" r="31404" b="50198"/>
          <a:stretch/>
        </p:blipFill>
        <p:spPr>
          <a:xfrm>
            <a:off x="5962997" y="3815906"/>
            <a:ext cx="187220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124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2060" y="306836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 smtClean="0">
                <a:solidFill>
                  <a:schemeClr val="accent1">
                    <a:lumMod val="75000"/>
                  </a:schemeClr>
                </a:solidFill>
              </a:rPr>
              <a:t>Kdo jsem?</a:t>
            </a:r>
            <a:endParaRPr lang="cs-CZ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2060" y="1260849"/>
            <a:ext cx="8210420" cy="5597151"/>
          </a:xfrm>
        </p:spPr>
        <p:txBody>
          <a:bodyPr>
            <a:normAutofit fontScale="77500" lnSpcReduction="2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Svého vnuka jsem učila číst a psát. Moje snacha mě nechala zavraždit.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LUDMILA</a:t>
            </a:r>
            <a:endParaRPr lang="cs-CZ" sz="2400" b="1" dirty="0">
              <a:solidFill>
                <a:srgbClr val="FF0000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Nechal jsem zavraždit svého bratra ve Staré Boleslavi.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500" b="1" dirty="0">
                <a:solidFill>
                  <a:srgbClr val="FF0000"/>
                </a:solidFill>
              </a:rPr>
              <a:t>BOLESLAV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Nechal jsem se pokřtít, šířil jsem křesťanství a zakládal kostely.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500" b="1" dirty="0">
                <a:solidFill>
                  <a:srgbClr val="FF0000"/>
                </a:solidFill>
              </a:rPr>
              <a:t>BOŘIVOJ</a:t>
            </a:r>
            <a:endParaRPr lang="cs-CZ" sz="2500" b="1" dirty="0">
              <a:solidFill>
                <a:srgbClr val="FF0000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Byl jsem velmi vzdělaný, moji památku si připomínáme státním svátkem 28. září.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500" b="1" dirty="0">
                <a:solidFill>
                  <a:srgbClr val="FF0000"/>
                </a:solidFill>
              </a:rPr>
              <a:t>SV. </a:t>
            </a:r>
            <a:r>
              <a:rPr lang="cs-CZ" sz="2500" b="1" dirty="0">
                <a:solidFill>
                  <a:srgbClr val="FF0000"/>
                </a:solidFill>
              </a:rPr>
              <a:t>VÁCLAV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Moji dva synové měli odlišný názor na spor s německým králem a já jsem se bála vlivu své tchyně.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500" b="1" dirty="0">
                <a:solidFill>
                  <a:srgbClr val="FF0000"/>
                </a:solidFill>
              </a:rPr>
              <a:t>DRAHOMÍRA</a:t>
            </a:r>
            <a:endParaRPr lang="cs-CZ" sz="25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cs-CZ" sz="2400" b="1" u="sng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tx1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3588" y="296379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Slavníkovci a svatý Vojtěch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932339" cy="451398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b="1" u="sng" dirty="0">
                <a:solidFill>
                  <a:srgbClr val="FF0000"/>
                </a:solidFill>
              </a:rPr>
              <a:t>Rod</a:t>
            </a:r>
            <a:r>
              <a:rPr lang="cs-CZ" sz="2400" u="sng" dirty="0">
                <a:solidFill>
                  <a:srgbClr val="FF0000"/>
                </a:solidFill>
              </a:rPr>
              <a:t> </a:t>
            </a:r>
            <a:r>
              <a:rPr lang="cs-CZ" sz="2400" b="1" u="sng" dirty="0">
                <a:solidFill>
                  <a:srgbClr val="FF0000"/>
                </a:solidFill>
              </a:rPr>
              <a:t>Slavníkovců</a:t>
            </a:r>
            <a:r>
              <a:rPr lang="cs-CZ" sz="2400" u="sng" dirty="0">
                <a:solidFill>
                  <a:srgbClr val="FF0000"/>
                </a:solidFill>
              </a:rPr>
              <a:t> </a:t>
            </a:r>
            <a:r>
              <a:rPr lang="cs-CZ" sz="2400" dirty="0"/>
              <a:t>– snažili vytvořit samostatné </a:t>
            </a:r>
            <a:br>
              <a:rPr lang="cs-CZ" sz="2400" dirty="0"/>
            </a:br>
            <a:r>
              <a:rPr lang="cs-CZ" sz="2400" dirty="0"/>
              <a:t>knížetství ve Východních Čechách</a:t>
            </a:r>
          </a:p>
          <a:p>
            <a:pPr marL="45720" lvl="0" indent="0">
              <a:lnSpc>
                <a:spcPct val="150000"/>
              </a:lnSpc>
              <a:buNone/>
              <a:defRPr/>
            </a:pPr>
            <a:r>
              <a:rPr lang="cs-CZ" sz="2400" b="1" u="sng" dirty="0">
                <a:solidFill>
                  <a:srgbClr val="FF0000"/>
                </a:solidFill>
              </a:rPr>
              <a:t>Biskup</a:t>
            </a:r>
            <a:r>
              <a:rPr lang="cs-CZ" sz="2400" u="sng" dirty="0">
                <a:solidFill>
                  <a:srgbClr val="FF0000"/>
                </a:solidFill>
              </a:rPr>
              <a:t> </a:t>
            </a:r>
            <a:r>
              <a:rPr lang="cs-CZ" sz="2400" b="1" u="sng" dirty="0">
                <a:solidFill>
                  <a:srgbClr val="FF0000"/>
                </a:solidFill>
              </a:rPr>
              <a:t>Vojtěch</a:t>
            </a:r>
            <a:r>
              <a:rPr lang="cs-CZ" sz="2400" u="sng" dirty="0">
                <a:solidFill>
                  <a:srgbClr val="FF0000"/>
                </a:solidFill>
              </a:rPr>
              <a:t> </a:t>
            </a:r>
            <a:r>
              <a:rPr lang="cs-CZ" sz="2400" dirty="0"/>
              <a:t> 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cs-CZ" sz="2400" dirty="0"/>
              <a:t>jeho zásluhou vznikají v Čechách </a:t>
            </a:r>
            <a:br>
              <a:rPr lang="cs-CZ" sz="2400" dirty="0"/>
            </a:br>
            <a:r>
              <a:rPr lang="cs-CZ" sz="2400" b="1" dirty="0">
                <a:solidFill>
                  <a:schemeClr val="tx1"/>
                </a:solidFill>
              </a:rPr>
              <a:t>první kláštery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Český kníže </a:t>
            </a:r>
            <a:r>
              <a:rPr lang="cs-CZ" sz="2400" b="1" u="sng" dirty="0">
                <a:solidFill>
                  <a:srgbClr val="FF0000"/>
                </a:solidFill>
              </a:rPr>
              <a:t>Boleslav II. </a:t>
            </a:r>
            <a:r>
              <a:rPr lang="cs-CZ" sz="2400" dirty="0"/>
              <a:t>přepadl a </a:t>
            </a:r>
            <a:r>
              <a:rPr lang="cs-CZ" sz="2400" b="1" dirty="0"/>
              <a:t>vyvraždil hradiště Slavníkovců</a:t>
            </a:r>
            <a:endParaRPr lang="cs-CZ" sz="2400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pic>
        <p:nvPicPr>
          <p:cNvPr id="4098" name="Picture 2" descr="Výsledek obrázku pro sv vojtě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844824"/>
            <a:ext cx="1781175" cy="2571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8EF8B2BE-CE37-4978-B04F-66F82ABD6791}"/>
              </a:ext>
            </a:extLst>
          </p:cNvPr>
          <p:cNvSpPr/>
          <p:nvPr/>
        </p:nvSpPr>
        <p:spPr>
          <a:xfrm>
            <a:off x="755576" y="5667627"/>
            <a:ext cx="5993962" cy="95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14 - Boleslav II.</a:t>
            </a:r>
            <a:endParaRPr lang="cs-CZ" sz="2000" b="1" dirty="0">
              <a:solidFill>
                <a:srgbClr val="FFC000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15 - Svatý Vojtěch</a:t>
            </a:r>
            <a:endParaRPr lang="cs-CZ" sz="2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2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310931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Oldřich a Božena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03548" y="1353592"/>
            <a:ext cx="7920880" cy="3528392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b="1" u="sng" dirty="0">
                <a:solidFill>
                  <a:srgbClr val="FF0000"/>
                </a:solidFill>
              </a:rPr>
              <a:t>Kníže Oldřich </a:t>
            </a:r>
            <a:r>
              <a:rPr lang="cs-CZ" sz="2400" dirty="0"/>
              <a:t>– syn Boleslava II. </a:t>
            </a:r>
            <a:endParaRPr lang="cs-CZ" sz="900" dirty="0"/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Za jeho vlády byla </a:t>
            </a:r>
            <a:r>
              <a:rPr lang="cs-CZ" sz="2400" b="1" dirty="0"/>
              <a:t>k Čechám </a:t>
            </a:r>
            <a:br>
              <a:rPr lang="cs-CZ" sz="2400" b="1" dirty="0"/>
            </a:br>
            <a:r>
              <a:rPr lang="cs-CZ" sz="2400" b="1" dirty="0"/>
              <a:t>natrvalo připojena Morava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Přivedl si na Pražský hrad prostou dívku </a:t>
            </a:r>
            <a:r>
              <a:rPr lang="cs-CZ" sz="2400" b="1" u="sng" dirty="0">
                <a:solidFill>
                  <a:srgbClr val="C00000"/>
                </a:solidFill>
              </a:rPr>
              <a:t>Boženu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Měli syna </a:t>
            </a:r>
            <a:r>
              <a:rPr lang="cs-CZ" sz="2400" b="1" u="sng" dirty="0">
                <a:solidFill>
                  <a:srgbClr val="C00000"/>
                </a:solidFill>
              </a:rPr>
              <a:t>Břetislava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pic>
        <p:nvPicPr>
          <p:cNvPr id="3074" name="Picture 2" descr="Výsledek obrázku pro kníže oldři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44278"/>
            <a:ext cx="2370695" cy="2573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ACDB49CD-952D-47B5-BF1C-1F678F2D6C6F}"/>
              </a:ext>
            </a:extLst>
          </p:cNvPr>
          <p:cNvSpPr/>
          <p:nvPr/>
        </p:nvSpPr>
        <p:spPr>
          <a:xfrm>
            <a:off x="284739" y="5488403"/>
            <a:ext cx="6408712" cy="95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>
              <a:lnSpc>
                <a:spcPct val="150000"/>
              </a:lnSpc>
            </a:pP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16 - Čechy na přelomu tisíciletí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17 - </a:t>
            </a:r>
            <a:r>
              <a:rPr lang="cs-CZ" sz="2000" b="1" dirty="0" err="1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Oldřích</a:t>
            </a: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a Božena</a:t>
            </a:r>
            <a:endParaRPr lang="cs-CZ" sz="2000" b="1" dirty="0">
              <a:solidFill>
                <a:srgbClr val="FFC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97C10E18-6C72-4C50-A02E-ECF69BA847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6517" r="13629" b="9268"/>
          <a:stretch/>
        </p:blipFill>
        <p:spPr>
          <a:xfrm>
            <a:off x="5292080" y="3927126"/>
            <a:ext cx="3682181" cy="2829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297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957" y="341784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Břetislav a Jitka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90369" y="1458059"/>
            <a:ext cx="7920880" cy="3816424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b="1" u="sng" dirty="0">
                <a:solidFill>
                  <a:srgbClr val="FF0000"/>
                </a:solidFill>
              </a:rPr>
              <a:t>Břetislav I.</a:t>
            </a:r>
            <a:r>
              <a:rPr lang="cs-CZ" sz="2400" dirty="0"/>
              <a:t>– syn knížete </a:t>
            </a:r>
            <a:r>
              <a:rPr lang="cs-CZ" sz="2400" b="1" dirty="0"/>
              <a:t>Oldřicha</a:t>
            </a:r>
            <a:endParaRPr lang="cs-CZ" sz="2400" dirty="0"/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Zavedl </a:t>
            </a:r>
            <a:r>
              <a:rPr lang="cs-CZ" sz="2400" b="1" dirty="0"/>
              <a:t>pevný křesťanský řád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/>
              <a:t>a dědičný</a:t>
            </a:r>
            <a:r>
              <a:rPr lang="cs-CZ" sz="2400" dirty="0"/>
              <a:t> </a:t>
            </a:r>
            <a:r>
              <a:rPr lang="cs-CZ" sz="2400" b="1" dirty="0"/>
              <a:t>titul</a:t>
            </a:r>
            <a:r>
              <a:rPr lang="cs-CZ" sz="2400" dirty="0"/>
              <a:t> pro nejstaršího </a:t>
            </a:r>
            <a:br>
              <a:rPr lang="cs-CZ" sz="2400" dirty="0"/>
            </a:br>
            <a:r>
              <a:rPr lang="cs-CZ" sz="2400" dirty="0"/>
              <a:t>příslušníka přemyslovského rodu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Svoji ženu </a:t>
            </a:r>
            <a:r>
              <a:rPr lang="cs-CZ" sz="2400" b="1" dirty="0">
                <a:solidFill>
                  <a:srgbClr val="FF0000"/>
                </a:solidFill>
              </a:rPr>
              <a:t>Jitku</a:t>
            </a:r>
            <a:r>
              <a:rPr lang="cs-CZ" sz="2400" dirty="0"/>
              <a:t> unesl </a:t>
            </a:r>
            <a:br>
              <a:rPr lang="cs-CZ" sz="2400" dirty="0"/>
            </a:br>
            <a:r>
              <a:rPr lang="cs-CZ" sz="2400" dirty="0"/>
              <a:t>z německého kláštera</a:t>
            </a:r>
            <a:endParaRPr lang="cs-CZ" sz="2400" b="1" u="sng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pic>
        <p:nvPicPr>
          <p:cNvPr id="2050" name="Picture 2" descr="https://panovnici.estranky.cz/img/picture/190/B%C5%99etislav-I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940152" y="341784"/>
            <a:ext cx="2428875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4689A276-A40D-4CF8-B477-02DEAD77EAD3}"/>
              </a:ext>
            </a:extLst>
          </p:cNvPr>
          <p:cNvSpPr/>
          <p:nvPr/>
        </p:nvSpPr>
        <p:spPr>
          <a:xfrm>
            <a:off x="395536" y="5733256"/>
            <a:ext cx="6408712" cy="95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18 - Sázavský klášter</a:t>
            </a:r>
            <a:endParaRPr lang="cs-CZ" sz="2000" b="1" dirty="0">
              <a:solidFill>
                <a:srgbClr val="FFC000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19 - Břetislav a Jitka</a:t>
            </a:r>
            <a:endParaRPr lang="cs-CZ" sz="2000" b="1" dirty="0">
              <a:solidFill>
                <a:srgbClr val="FFC00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8E07B9D3-5535-4A3A-B755-1BD8345467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9420" r="13146" b="6414"/>
          <a:stretch/>
        </p:blipFill>
        <p:spPr>
          <a:xfrm>
            <a:off x="4550809" y="4096516"/>
            <a:ext cx="4125647" cy="2595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164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2060" y="306836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 smtClean="0">
                <a:solidFill>
                  <a:schemeClr val="accent1">
                    <a:lumMod val="75000"/>
                  </a:schemeClr>
                </a:solidFill>
              </a:rPr>
              <a:t>Najdi v textu chyby</a:t>
            </a:r>
            <a:endParaRPr lang="cs-CZ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2060" y="1260849"/>
            <a:ext cx="8210420" cy="5597151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První Přemyslovec, o kterém se dochovaly písemné zprávy, byl </a:t>
            </a:r>
            <a:r>
              <a:rPr lang="cs-CZ" sz="2400" b="1" dirty="0" smtClean="0">
                <a:solidFill>
                  <a:schemeClr val="tx1"/>
                </a:solidFill>
              </a:rPr>
              <a:t>král </a:t>
            </a:r>
            <a:r>
              <a:rPr lang="cs-CZ" sz="2400" b="1" dirty="0" smtClean="0">
                <a:solidFill>
                  <a:schemeClr val="tx1"/>
                </a:solidFill>
              </a:rPr>
              <a:t>Bořivoj.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Kněžna </a:t>
            </a:r>
            <a:r>
              <a:rPr lang="cs-CZ" sz="2400" b="1" dirty="0" smtClean="0">
                <a:solidFill>
                  <a:schemeClr val="tx1"/>
                </a:solidFill>
              </a:rPr>
              <a:t>Drahomíra byla </a:t>
            </a:r>
            <a:r>
              <a:rPr lang="cs-CZ" sz="2400" b="1" dirty="0" smtClean="0">
                <a:solidFill>
                  <a:schemeClr val="tx1"/>
                </a:solidFill>
              </a:rPr>
              <a:t>prohlášena za svatou.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Boleslav nechal zavraždit svého otce Václava.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Významný soused rodu Přemyslovců byl rod </a:t>
            </a:r>
            <a:r>
              <a:rPr lang="cs-CZ" sz="2400" b="1" dirty="0" err="1" smtClean="0">
                <a:solidFill>
                  <a:schemeClr val="tx1"/>
                </a:solidFill>
              </a:rPr>
              <a:t>Slamníkovců</a:t>
            </a:r>
            <a:r>
              <a:rPr lang="cs-CZ" sz="2400" b="1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 smtClean="0">
                <a:solidFill>
                  <a:schemeClr val="tx1"/>
                </a:solidFill>
              </a:rPr>
              <a:t>Podle pověsti si kníže Oldřich našel manželku Jitku </a:t>
            </a:r>
            <a:br>
              <a:rPr lang="cs-CZ" sz="2400" b="1" dirty="0" smtClean="0">
                <a:solidFill>
                  <a:schemeClr val="tx1"/>
                </a:solidFill>
              </a:rPr>
            </a:br>
            <a:r>
              <a:rPr lang="cs-CZ" sz="2400" b="1" dirty="0" smtClean="0">
                <a:solidFill>
                  <a:schemeClr val="tx1"/>
                </a:solidFill>
              </a:rPr>
              <a:t>a kníže Břetislav manželku Boženu.</a:t>
            </a:r>
            <a:endParaRPr lang="cs-CZ" sz="2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sz="2400" b="1" u="sng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tx1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b="1" dirty="0">
              <a:solidFill>
                <a:schemeClr val="tx1"/>
              </a:solidFill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2411760" y="2348880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Přímá spojnice 5"/>
          <p:cNvCxnSpPr/>
          <p:nvPr/>
        </p:nvCxnSpPr>
        <p:spPr>
          <a:xfrm>
            <a:off x="5364088" y="3645024"/>
            <a:ext cx="720080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951011" y="2996952"/>
            <a:ext cx="1540869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827584" y="4869160"/>
            <a:ext cx="1808584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4716016" y="6093296"/>
            <a:ext cx="1080120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/>
        </p:nvCxnSpPr>
        <p:spPr>
          <a:xfrm>
            <a:off x="7380312" y="5517232"/>
            <a:ext cx="792088" cy="0"/>
          </a:xfrm>
          <a:prstGeom prst="line">
            <a:avLst/>
          </a:prstGeom>
          <a:ln w="381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balanced" dir="tr"/>
          </a:scene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8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2060" y="306836"/>
            <a:ext cx="7416824" cy="1143000"/>
          </a:xfrm>
        </p:spPr>
        <p:txBody>
          <a:bodyPr/>
          <a:lstStyle/>
          <a:p>
            <a:pPr marL="0" indent="0" algn="l">
              <a:buNone/>
            </a:pP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Kosmova kronika česká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2060" y="1260849"/>
            <a:ext cx="8066404" cy="4567383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Psaná </a:t>
            </a:r>
            <a:r>
              <a:rPr lang="cs-CZ" sz="2400" b="1" dirty="0"/>
              <a:t>latinsky.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b="1" dirty="0">
                <a:solidFill>
                  <a:srgbClr val="FF0000"/>
                </a:solidFill>
              </a:rPr>
              <a:t>Kosmas</a:t>
            </a:r>
            <a:r>
              <a:rPr lang="cs-CZ" sz="2400" dirty="0">
                <a:solidFill>
                  <a:srgbClr val="FF0000"/>
                </a:solidFill>
              </a:rPr>
              <a:t> </a:t>
            </a:r>
            <a:r>
              <a:rPr lang="cs-CZ" sz="2400" dirty="0"/>
              <a:t>byl velmi vzdělaný člověk.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Zaznamenal bájná vyprávění o naší historii </a:t>
            </a:r>
            <a:br>
              <a:rPr lang="cs-CZ" sz="2400" dirty="0"/>
            </a:br>
            <a:r>
              <a:rPr lang="cs-CZ" sz="2400" dirty="0"/>
              <a:t>– </a:t>
            </a:r>
            <a:r>
              <a:rPr lang="cs-CZ" sz="2400" b="1" dirty="0"/>
              <a:t>staré pověsti české.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Pro dobu pozdější zapsal </a:t>
            </a:r>
            <a:r>
              <a:rPr lang="cs-CZ" sz="2400" b="1" dirty="0"/>
              <a:t>pravdivě</a:t>
            </a:r>
            <a:r>
              <a:rPr lang="cs-CZ" sz="2400" dirty="0"/>
              <a:t> všechno, </a:t>
            </a:r>
            <a:br>
              <a:rPr lang="cs-CZ" sz="2400" dirty="0"/>
            </a:br>
            <a:r>
              <a:rPr lang="cs-CZ" sz="2400" dirty="0"/>
              <a:t>co se </a:t>
            </a:r>
            <a:r>
              <a:rPr lang="cs-CZ" sz="2400" b="1" dirty="0"/>
              <a:t>dozvěděl</a:t>
            </a:r>
            <a:r>
              <a:rPr lang="cs-CZ" sz="2400" dirty="0"/>
              <a:t> nebo sám </a:t>
            </a:r>
            <a:r>
              <a:rPr lang="cs-CZ" sz="2400" b="1" dirty="0"/>
              <a:t>zažil.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cs-CZ" sz="2400" dirty="0"/>
              <a:t>Původní rukopis se nedochoval.</a:t>
            </a:r>
          </a:p>
          <a:p>
            <a:pPr>
              <a:lnSpc>
                <a:spcPct val="150000"/>
              </a:lnSpc>
            </a:pPr>
            <a:endParaRPr lang="cs-CZ" sz="2400" b="1" u="sng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endParaRPr lang="cs-CZ" sz="3600" b="1" dirty="0">
              <a:solidFill>
                <a:schemeClr val="accent6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cs-CZ" dirty="0"/>
          </a:p>
        </p:txBody>
      </p:sp>
      <p:pic>
        <p:nvPicPr>
          <p:cNvPr id="1026" name="Picture 2" descr="https://upload.wikimedia.org/wikipedia/commons/thumb/f/fb/Kosmas.jpg/220px-Kosm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764" y="1029768"/>
            <a:ext cx="2016224" cy="285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délník 4">
            <a:extLst>
              <a:ext uri="{FF2B5EF4-FFF2-40B4-BE49-F238E27FC236}">
                <a16:creationId xmlns="" xmlns:a16="http://schemas.microsoft.com/office/drawing/2014/main" id="{D68C37A3-A270-4669-A90C-F2EE33169E4E}"/>
              </a:ext>
            </a:extLst>
          </p:cNvPr>
          <p:cNvSpPr/>
          <p:nvPr/>
        </p:nvSpPr>
        <p:spPr>
          <a:xfrm>
            <a:off x="683568" y="6080827"/>
            <a:ext cx="4536504" cy="49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Dějiny 21 - Kosmas</a:t>
            </a:r>
            <a:endParaRPr lang="cs-CZ" sz="2000" b="1" dirty="0">
              <a:solidFill>
                <a:srgbClr val="FFC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D77491EC-8A02-4532-A6A7-97937A3D8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304" y="4487154"/>
            <a:ext cx="3461684" cy="2219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09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585</TotalTime>
  <Words>321</Words>
  <Application>Microsoft Office PowerPoint</Application>
  <PresentationFormat>Předvádění na obrazovce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Georgia</vt:lpstr>
      <vt:lpstr>Trebuchet MS</vt:lpstr>
      <vt:lpstr>Wingdings</vt:lpstr>
      <vt:lpstr>Aerodynamika</vt:lpstr>
      <vt:lpstr>V dobách přemyslovských knížat</vt:lpstr>
      <vt:lpstr>Staré pověsti české</vt:lpstr>
      <vt:lpstr>Staré pověsti české</vt:lpstr>
      <vt:lpstr>Na úsvitu dějin</vt:lpstr>
      <vt:lpstr>Na úsvitu dějin</vt:lpstr>
      <vt:lpstr>Románský sloh</vt:lpstr>
      <vt:lpstr>Knížata Václav a Boleslav</vt:lpstr>
      <vt:lpstr>Kdo jsem?</vt:lpstr>
      <vt:lpstr>Slavníkovci a svatý Vojtěch</vt:lpstr>
      <vt:lpstr>Oldřich a Božena</vt:lpstr>
      <vt:lpstr>Břetislav a Jitka</vt:lpstr>
      <vt:lpstr>Najdi v textu chyby</vt:lpstr>
      <vt:lpstr>Kosmova kronika česká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admin</cp:lastModifiedBy>
  <cp:revision>64</cp:revision>
  <dcterms:created xsi:type="dcterms:W3CDTF">2018-09-23T12:24:39Z</dcterms:created>
  <dcterms:modified xsi:type="dcterms:W3CDTF">2025-09-30T10:35:53Z</dcterms:modified>
</cp:coreProperties>
</file>