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64" r:id="rId3"/>
    <p:sldId id="265" r:id="rId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0" autoAdjust="0"/>
  </p:normalViewPr>
  <p:slideViewPr>
    <p:cSldViewPr>
      <p:cViewPr varScale="1">
        <p:scale>
          <a:sx n="78" d="100"/>
          <a:sy n="78" d="100"/>
        </p:scale>
        <p:origin x="1522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12.09.2023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12.09.2023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12.09.2023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12.09.2023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12.09.2023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12.09.2023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12.09.2023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12.09.2023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12.09.2023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12.09.2023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12.09.2023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7BED540-39BA-4503-AE80-53102AAEC72D}" type="datetimeFigureOut">
              <a:rPr lang="cs-CZ" smtClean="0"/>
              <a:pPr/>
              <a:t>12.09.2023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CTQWMfY_Ds&amp;list=PLnplwgXmL676ZF4XY6BrbKpRFABnZExbv&amp;index=2" TargetMode="External"/><Relationship Id="rId2" Type="http://schemas.openxmlformats.org/officeDocument/2006/relationships/hyperlink" Target="https://www.youtube.com/watch?v=s4P12GnNCb4&amp;list=PLnplwgXmL676ZF4XY6BrbKpRFABnZExbv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6BXTH-O7xuM&amp;list=PLnplwgXmL676ZF4XY6BrbKpRFABnZExbv&amp;index=3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wuvmNwR4X8&amp;list=PLnplwgXmL676ZF4XY6BrbKpRFABnZExbv&amp;index=5" TargetMode="External"/><Relationship Id="rId2" Type="http://schemas.openxmlformats.org/officeDocument/2006/relationships/hyperlink" Target="https://www.youtube.com/watch?v=GbLaqyLIBS0&amp;list=PLnplwgXmL676ZF4XY6BrbKpRFABnZExbv&amp;index=4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z8vyIG6Ie8g&amp;list=PLnplwgXmL676ZF4XY6BrbKpRFABnZExbv&amp;index=7" TargetMode="External"/><Relationship Id="rId4" Type="http://schemas.openxmlformats.org/officeDocument/2006/relationships/hyperlink" Target="https://www.youtube.com/watch?v=kR7_hnJY0YI&amp;list=PLnplwgXmL676ZF4XY6BrbKpRFABnZExbv&amp;index=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27584" y="1052736"/>
            <a:ext cx="7175351" cy="1793167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cs-CZ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Úvod </a:t>
            </a:r>
            <a:br>
              <a:rPr lang="cs-CZ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</a:br>
            <a:r>
              <a:rPr lang="cs-CZ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do dějepisu</a:t>
            </a:r>
          </a:p>
        </p:txBody>
      </p:sp>
    </p:spTree>
    <p:extLst>
      <p:ext uri="{BB962C8B-B14F-4D97-AF65-F5344CB8AC3E}">
        <p14:creationId xmlns:p14="http://schemas.microsoft.com/office/powerpoint/2010/main" val="2185043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7416824" cy="1143000"/>
          </a:xfrm>
        </p:spPr>
        <p:txBody>
          <a:bodyPr/>
          <a:lstStyle/>
          <a:p>
            <a:pPr marL="0" indent="0" algn="l">
              <a:buNone/>
            </a:pPr>
            <a:r>
              <a:rPr lang="cs-CZ" sz="4400" dirty="0">
                <a:solidFill>
                  <a:schemeClr val="accent1">
                    <a:lumMod val="75000"/>
                  </a:schemeClr>
                </a:solidFill>
              </a:rPr>
              <a:t>Dělení lidských dějin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827584" y="1412776"/>
            <a:ext cx="7920880" cy="3888432"/>
          </a:xfrm>
        </p:spPr>
        <p:txBody>
          <a:bodyPr>
            <a:normAutofit fontScale="85000" lnSpcReduction="20000"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cs-CZ" sz="3200" b="1" dirty="0">
                <a:solidFill>
                  <a:srgbClr val="C00000"/>
                </a:solidFill>
              </a:rPr>
              <a:t>PRAVĚK</a:t>
            </a:r>
            <a:r>
              <a:rPr lang="cs-CZ" sz="3200" dirty="0"/>
              <a:t> </a:t>
            </a:r>
            <a:br>
              <a:rPr lang="cs-CZ" sz="3200" dirty="0"/>
            </a:br>
            <a:r>
              <a:rPr lang="cs-CZ" sz="2600" dirty="0"/>
              <a:t>– dělí se na dobu kamennou, bronzovou a železnou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cs-CZ" sz="3200" b="1" dirty="0">
                <a:solidFill>
                  <a:srgbClr val="C00000"/>
                </a:solidFill>
              </a:rPr>
              <a:t>STAROVĚK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cs-CZ" sz="3200" b="1" dirty="0">
                <a:solidFill>
                  <a:srgbClr val="C00000"/>
                </a:solidFill>
              </a:rPr>
              <a:t>STŘEDOVĚK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cs-CZ" sz="3200" b="1" dirty="0">
                <a:solidFill>
                  <a:srgbClr val="C00000"/>
                </a:solidFill>
              </a:rPr>
              <a:t>NOVOVĚK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cs-CZ" sz="3200" b="1" dirty="0">
                <a:solidFill>
                  <a:srgbClr val="C00000"/>
                </a:solidFill>
              </a:rPr>
              <a:t>MODERNÍ</a:t>
            </a:r>
            <a:r>
              <a:rPr lang="cs-CZ" sz="3200" dirty="0">
                <a:solidFill>
                  <a:srgbClr val="C00000"/>
                </a:solidFill>
              </a:rPr>
              <a:t> </a:t>
            </a:r>
            <a:r>
              <a:rPr lang="cs-CZ" sz="3200" b="1" dirty="0">
                <a:solidFill>
                  <a:srgbClr val="C00000"/>
                </a:solidFill>
              </a:rPr>
              <a:t>DĚJINY</a:t>
            </a:r>
          </a:p>
          <a:p>
            <a:pPr>
              <a:lnSpc>
                <a:spcPct val="150000"/>
              </a:lnSpc>
            </a:pPr>
            <a:endParaRPr lang="cs-CZ" sz="2400" b="1" u="sng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endParaRPr lang="cs-CZ" dirty="0"/>
          </a:p>
          <a:p>
            <a:pPr>
              <a:lnSpc>
                <a:spcPct val="150000"/>
              </a:lnSpc>
            </a:pPr>
            <a:endParaRPr lang="cs-CZ" dirty="0"/>
          </a:p>
          <a:p>
            <a:pPr>
              <a:lnSpc>
                <a:spcPct val="150000"/>
              </a:lnSpc>
            </a:pPr>
            <a:endParaRPr lang="cs-CZ" dirty="0"/>
          </a:p>
          <a:p>
            <a:pPr>
              <a:lnSpc>
                <a:spcPct val="150000"/>
              </a:lnSpc>
            </a:pPr>
            <a:endParaRPr lang="cs-CZ" dirty="0"/>
          </a:p>
          <a:p>
            <a:pPr>
              <a:lnSpc>
                <a:spcPct val="150000"/>
              </a:lnSpc>
            </a:pPr>
            <a:endParaRPr lang="cs-CZ" sz="3600" b="1" dirty="0">
              <a:solidFill>
                <a:schemeClr val="accent6"/>
              </a:solidFill>
            </a:endParaRPr>
          </a:p>
          <a:p>
            <a:pPr marL="45720" indent="0">
              <a:lnSpc>
                <a:spcPct val="150000"/>
              </a:lnSpc>
              <a:buNone/>
            </a:pPr>
            <a:endParaRPr lang="cs-CZ" dirty="0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15B389CD-6BC1-419B-941F-0A7D97B06404}"/>
              </a:ext>
            </a:extLst>
          </p:cNvPr>
          <p:cNvSpPr/>
          <p:nvPr/>
        </p:nvSpPr>
        <p:spPr>
          <a:xfrm>
            <a:off x="852761" y="5301208"/>
            <a:ext cx="6408712" cy="1287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cs-CZ" b="1" dirty="0">
                <a:solidFill>
                  <a:srgbClr val="FFC000"/>
                </a:solidFill>
                <a:hlinkClick r:id="rId2" tooltip="https://www.youtube.com/watch?v=KpEvNhmciN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Dějiny 1 - Lovci mamutů</a:t>
            </a:r>
            <a:endParaRPr lang="cs-CZ" b="1" dirty="0">
              <a:solidFill>
                <a:srgbClr val="FFC000"/>
              </a:solidFill>
            </a:endParaRPr>
          </a:p>
          <a:p>
            <a:pPr marL="45720">
              <a:lnSpc>
                <a:spcPct val="150000"/>
              </a:lnSpc>
            </a:pPr>
            <a:r>
              <a:rPr lang="cs-CZ" b="1" dirty="0">
                <a:solidFill>
                  <a:srgbClr val="FFC000"/>
                </a:solidFill>
                <a:hlinkClick r:id="rId3" tooltip="https://www.youtube.com/watch?v=KpEvNhmciN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Dějiny 2 - Pravěcí zemědělci</a:t>
            </a:r>
            <a:endParaRPr lang="cs-CZ" b="1" dirty="0">
              <a:solidFill>
                <a:srgbClr val="FFC000"/>
              </a:solidFill>
            </a:endParaRPr>
          </a:p>
          <a:p>
            <a:pPr marL="45720">
              <a:lnSpc>
                <a:spcPct val="150000"/>
              </a:lnSpc>
            </a:pPr>
            <a:r>
              <a:rPr lang="cs-CZ" b="1" dirty="0">
                <a:solidFill>
                  <a:srgbClr val="FFC000"/>
                </a:solidFill>
                <a:hlinkClick r:id="rId4" tooltip="https://www.youtube.com/watch?v=KpEvNhmciN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Dějiny 3 - Doba kovů</a:t>
            </a:r>
            <a:endParaRPr lang="cs-CZ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92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494445" y="357368"/>
            <a:ext cx="6624736" cy="864096"/>
          </a:xfrm>
        </p:spPr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cs-CZ" sz="3200" b="1" dirty="0">
                <a:solidFill>
                  <a:srgbClr val="C00000"/>
                </a:solidFill>
              </a:rPr>
              <a:t>Úvod do českých dějin</a:t>
            </a:r>
            <a:r>
              <a:rPr lang="cs-CZ" sz="3200" dirty="0"/>
              <a:t> </a:t>
            </a:r>
            <a:endParaRPr lang="cs-CZ" dirty="0"/>
          </a:p>
          <a:p>
            <a:pPr>
              <a:lnSpc>
                <a:spcPct val="150000"/>
              </a:lnSpc>
            </a:pPr>
            <a:endParaRPr lang="cs-CZ" dirty="0"/>
          </a:p>
          <a:p>
            <a:pPr>
              <a:lnSpc>
                <a:spcPct val="150000"/>
              </a:lnSpc>
            </a:pPr>
            <a:endParaRPr lang="cs-CZ" dirty="0"/>
          </a:p>
          <a:p>
            <a:pPr>
              <a:lnSpc>
                <a:spcPct val="150000"/>
              </a:lnSpc>
            </a:pPr>
            <a:endParaRPr lang="cs-CZ" dirty="0"/>
          </a:p>
          <a:p>
            <a:pPr>
              <a:lnSpc>
                <a:spcPct val="150000"/>
              </a:lnSpc>
            </a:pPr>
            <a:endParaRPr lang="cs-CZ" sz="3600" b="1" dirty="0">
              <a:solidFill>
                <a:schemeClr val="accent6"/>
              </a:solidFill>
            </a:endParaRPr>
          </a:p>
          <a:p>
            <a:pPr marL="45720" indent="0">
              <a:lnSpc>
                <a:spcPct val="150000"/>
              </a:lnSpc>
              <a:buNone/>
            </a:pPr>
            <a:endParaRPr lang="cs-CZ" dirty="0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A3445F8D-B4CE-44C0-9E01-972BFF043889}"/>
              </a:ext>
            </a:extLst>
          </p:cNvPr>
          <p:cNvSpPr txBox="1">
            <a:spLocks/>
          </p:cNvSpPr>
          <p:nvPr/>
        </p:nvSpPr>
        <p:spPr>
          <a:xfrm>
            <a:off x="586880" y="1221464"/>
            <a:ext cx="8208912" cy="3649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lnSpc>
                <a:spcPct val="150000"/>
              </a:lnSpc>
              <a:buNone/>
            </a:pPr>
            <a:r>
              <a:rPr lang="cs-CZ" sz="2600" b="1" dirty="0"/>
              <a:t>První kmeny na našem území: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2600" b="1" dirty="0">
                <a:solidFill>
                  <a:srgbClr val="C00000"/>
                </a:solidFill>
              </a:rPr>
              <a:t> Keltové ( Bójové 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2600" b="1" dirty="0">
                <a:solidFill>
                  <a:srgbClr val="C00000"/>
                </a:solidFill>
              </a:rPr>
              <a:t> Germáni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2600" b="1" dirty="0">
                <a:solidFill>
                  <a:srgbClr val="C00000"/>
                </a:solidFill>
              </a:rPr>
              <a:t> Slované </a:t>
            </a:r>
            <a:r>
              <a:rPr lang="cs-CZ" sz="2600" dirty="0"/>
              <a:t>- přichází v 5. století v době stěhování národů, vytvořil se z nich český národ</a:t>
            </a:r>
            <a:endParaRPr lang="cs-CZ" sz="2400" u="sng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endParaRPr lang="cs-CZ" dirty="0"/>
          </a:p>
          <a:p>
            <a:pPr>
              <a:lnSpc>
                <a:spcPct val="150000"/>
              </a:lnSpc>
            </a:pPr>
            <a:endParaRPr lang="cs-CZ" dirty="0"/>
          </a:p>
          <a:p>
            <a:pPr>
              <a:lnSpc>
                <a:spcPct val="150000"/>
              </a:lnSpc>
            </a:pPr>
            <a:endParaRPr lang="cs-CZ" dirty="0"/>
          </a:p>
          <a:p>
            <a:pPr>
              <a:lnSpc>
                <a:spcPct val="150000"/>
              </a:lnSpc>
            </a:pPr>
            <a:endParaRPr lang="cs-CZ" dirty="0"/>
          </a:p>
          <a:p>
            <a:pPr>
              <a:lnSpc>
                <a:spcPct val="150000"/>
              </a:lnSpc>
            </a:pPr>
            <a:endParaRPr lang="cs-CZ" sz="3600" b="1" dirty="0">
              <a:solidFill>
                <a:schemeClr val="accent6"/>
              </a:solidFill>
            </a:endParaRPr>
          </a:p>
          <a:p>
            <a:pPr marL="45720" indent="0">
              <a:lnSpc>
                <a:spcPct val="150000"/>
              </a:lnSpc>
              <a:buFont typeface="Georgia" pitchFamily="18" charset="0"/>
              <a:buNone/>
            </a:pPr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4FC97E69-5090-40D3-A0DC-B336644D88AA}"/>
              </a:ext>
            </a:extLst>
          </p:cNvPr>
          <p:cNvSpPr/>
          <p:nvPr/>
        </p:nvSpPr>
        <p:spPr>
          <a:xfrm>
            <a:off x="602457" y="4797152"/>
            <a:ext cx="6408712" cy="1703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cs-CZ" b="1" dirty="0">
                <a:solidFill>
                  <a:srgbClr val="FFC000"/>
                </a:solidFill>
                <a:hlinkClick r:id="rId2" tooltip="https://www.youtube.com/watch?v=KpEvNhmciN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Dějiny 4 - Keltové</a:t>
            </a:r>
            <a:endParaRPr lang="cs-CZ" b="1" dirty="0">
              <a:solidFill>
                <a:srgbClr val="FFC000"/>
              </a:solidFill>
            </a:endParaRPr>
          </a:p>
          <a:p>
            <a:pPr marL="45720">
              <a:lnSpc>
                <a:spcPct val="150000"/>
              </a:lnSpc>
            </a:pPr>
            <a:r>
              <a:rPr lang="cs-CZ" b="1" dirty="0">
                <a:solidFill>
                  <a:srgbClr val="FFC000"/>
                </a:solidFill>
                <a:hlinkClick r:id="rId3" tooltip="https://www.youtube.com/watch?v=KpEvNhmciN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Dějiny 5 - Keltská kouzla</a:t>
            </a:r>
            <a:endParaRPr lang="cs-CZ" b="1" dirty="0">
              <a:solidFill>
                <a:srgbClr val="FFC000"/>
              </a:solidFill>
            </a:endParaRPr>
          </a:p>
          <a:p>
            <a:pPr marL="45720">
              <a:lnSpc>
                <a:spcPct val="150000"/>
              </a:lnSpc>
            </a:pPr>
            <a:r>
              <a:rPr lang="cs-CZ" b="1" dirty="0">
                <a:solidFill>
                  <a:srgbClr val="FFC000"/>
                </a:solidFill>
                <a:hlinkClick r:id="rId4" tooltip="https://www.youtube.com/watch?v=KpEvNhmciN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Dějiny 6 – Germáni</a:t>
            </a:r>
            <a:endParaRPr lang="cs-CZ" b="1" dirty="0">
              <a:solidFill>
                <a:srgbClr val="FFC000"/>
              </a:solidFill>
            </a:endParaRPr>
          </a:p>
          <a:p>
            <a:pPr marL="45720">
              <a:lnSpc>
                <a:spcPct val="150000"/>
              </a:lnSpc>
            </a:pPr>
            <a:r>
              <a:rPr lang="cs-CZ" b="1" dirty="0">
                <a:solidFill>
                  <a:srgbClr val="FFC000"/>
                </a:solidFill>
                <a:hlinkClick r:id="rId5" tooltip="https://www.youtube.com/watch?v=KpEvNhmciN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Dějiny 7 - Stěhování národů</a:t>
            </a:r>
            <a:endParaRPr lang="cs-CZ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866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erodynamika">
  <a:themeElements>
    <a:clrScheme name="Aerodynamika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erodynamika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erodynamika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364</TotalTime>
  <Words>93</Words>
  <Application>Microsoft Office PowerPoint</Application>
  <PresentationFormat>Předvádění na obrazovce (4:3)</PresentationFormat>
  <Paragraphs>31</Paragraphs>
  <Slides>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</vt:i4>
      </vt:variant>
    </vt:vector>
  </HeadingPairs>
  <TitlesOfParts>
    <vt:vector size="7" baseType="lpstr">
      <vt:lpstr>Georgia</vt:lpstr>
      <vt:lpstr>Trebuchet MS</vt:lpstr>
      <vt:lpstr>Wingdings</vt:lpstr>
      <vt:lpstr>Aerodynamika</vt:lpstr>
      <vt:lpstr>Úvod  do dějepisu</vt:lpstr>
      <vt:lpstr>Dělení lidských dějin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 dobách přemyslovských knížat</dc:title>
  <dc:creator>uživatelka</dc:creator>
  <cp:lastModifiedBy>Informatika</cp:lastModifiedBy>
  <cp:revision>42</cp:revision>
  <dcterms:created xsi:type="dcterms:W3CDTF">2018-09-23T12:24:39Z</dcterms:created>
  <dcterms:modified xsi:type="dcterms:W3CDTF">2023-09-12T10:45:12Z</dcterms:modified>
</cp:coreProperties>
</file>